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72" r:id="rId2"/>
    <p:sldMasterId id="2147483696" r:id="rId3"/>
  </p:sldMasterIdLst>
  <p:notesMasterIdLst>
    <p:notesMasterId r:id="rId30"/>
  </p:notesMasterIdLst>
  <p:handoutMasterIdLst>
    <p:handoutMasterId r:id="rId31"/>
  </p:handoutMasterIdLst>
  <p:sldIdLst>
    <p:sldId id="256" r:id="rId4"/>
    <p:sldId id="1109" r:id="rId5"/>
    <p:sldId id="1108" r:id="rId6"/>
    <p:sldId id="1107" r:id="rId7"/>
    <p:sldId id="1116" r:id="rId8"/>
    <p:sldId id="1143" r:id="rId9"/>
    <p:sldId id="1103" r:id="rId10"/>
    <p:sldId id="1104" r:id="rId11"/>
    <p:sldId id="1105" r:id="rId12"/>
    <p:sldId id="1106" r:id="rId13"/>
    <p:sldId id="1112" r:id="rId14"/>
    <p:sldId id="1141" r:id="rId15"/>
    <p:sldId id="1117" r:id="rId16"/>
    <p:sldId id="1110" r:id="rId17"/>
    <p:sldId id="1126" r:id="rId18"/>
    <p:sldId id="1128" r:id="rId19"/>
    <p:sldId id="1122" r:id="rId20"/>
    <p:sldId id="1152" r:id="rId21"/>
    <p:sldId id="1150" r:id="rId22"/>
    <p:sldId id="1124" r:id="rId23"/>
    <p:sldId id="1149" r:id="rId24"/>
    <p:sldId id="1148" r:id="rId25"/>
    <p:sldId id="1123" r:id="rId26"/>
    <p:sldId id="1139" r:id="rId27"/>
    <p:sldId id="1151" r:id="rId28"/>
    <p:sldId id="1147" r:id="rId2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gray" frameSlides="1"/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821"/>
    <p:restoredTop sz="93514" autoAdjust="0"/>
  </p:normalViewPr>
  <p:slideViewPr>
    <p:cSldViewPr>
      <p:cViewPr varScale="1">
        <p:scale>
          <a:sx n="104" d="100"/>
          <a:sy n="104" d="100"/>
        </p:scale>
        <p:origin x="208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C87F3B-97CD-D946-8441-58CC36C894AF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DBA20-2DC4-CE43-BF58-2B8244DD7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1760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17DAA-5BA2-46FF-BE92-D8662CD54367}" type="datetimeFigureOut">
              <a:rPr lang="de-DE" smtClean="0"/>
              <a:pPr/>
              <a:t>21.04.21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A1B20-C8B6-48CB-BB64-29F58BDCE7E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375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9160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9799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167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8098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5840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4070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6730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101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569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63917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801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2495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1000" dirty="0"/>
              <a:t>Aussicht auf weitere Veranstaltung zu Entscheidungen ….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2172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2762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824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742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174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1707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043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346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A1B20-C8B6-48CB-BB64-29F58BDCE7EC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502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24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5582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12C106CD-9F6F-7E43-97A9-4AAC7D54A845}" type="datetime1">
              <a:rPr lang="de-DE" smtClean="0"/>
              <a:t>21.04.21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771800" y="6492875"/>
            <a:ext cx="648072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7B5DF85B-D28F-476C-92F4-908E027677F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1402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D2FC9942-24DF-A444-A6C4-001FCD397620}" type="datetime1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0105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672E4A69-55C6-754D-B8F7-55FCEFAD2989}" type="datetime1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9006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323D3950-0CDC-204E-9CD0-F495DE53C857}" type="datetime1">
              <a:rPr lang="de-DE" smtClean="0"/>
              <a:t>21.04.21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4925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716855CD-FB28-514B-9116-1C3C00833F0C}" type="datetime1">
              <a:rPr lang="de-DE" smtClean="0"/>
              <a:t>21.04.21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617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5172FDC8-A0BE-DE4B-B9BD-88EE9DECB8B3}" type="datetime1">
              <a:rPr lang="de-DE" smtClean="0"/>
              <a:t>21.04.21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063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E0F76A35-6D0A-724C-BEBF-1D95E1C31E4F}" type="datetime1">
              <a:rPr lang="de-DE" smtClean="0"/>
              <a:t>21.04.21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388424" y="6597352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719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2A1BD82D-6DCE-2E40-873A-354C550CE830}" type="datetime1">
              <a:rPr lang="de-DE" smtClean="0"/>
              <a:t>21.04.21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76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2354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3E84128E-2C3F-B647-A52C-AC46161A9C7E}" type="datetime1">
              <a:rPr lang="de-DE" smtClean="0"/>
              <a:t>21.04.21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7302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CC1D741B-E56F-E744-90DF-61CA789BD979}" type="datetime1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874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01AB3CA0-D714-4D4A-8BB6-95DA6BC337CC}" type="datetime1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10538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12C106CD-9F6F-7E43-97A9-4AAC7D54A845}" type="datetime1">
              <a:rPr lang="de-DE" smtClean="0"/>
              <a:t>21.04.21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2771800" y="6492875"/>
            <a:ext cx="648072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7B5DF85B-D28F-476C-92F4-908E027677F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2645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D2FC9942-24DF-A444-A6C4-001FCD397620}" type="datetime1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71307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672E4A69-55C6-754D-B8F7-55FCEFAD2989}" type="datetime1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9823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323D3950-0CDC-204E-9CD0-F495DE53C857}" type="datetime1">
              <a:rPr lang="de-DE" smtClean="0"/>
              <a:t>21.04.21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324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716855CD-FB28-514B-9116-1C3C00833F0C}" type="datetime1">
              <a:rPr lang="de-DE" smtClean="0"/>
              <a:t>21.04.21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5183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5172FDC8-A0BE-DE4B-B9BD-88EE9DECB8B3}" type="datetime1">
              <a:rPr lang="de-DE" smtClean="0"/>
              <a:t>21.04.21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039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E0F76A35-6D0A-724C-BEBF-1D95E1C31E4F}" type="datetime1">
              <a:rPr lang="de-DE" smtClean="0"/>
              <a:t>21.04.21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799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2345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2A1BD82D-6DCE-2E40-873A-354C550CE830}" type="datetime1">
              <a:rPr lang="de-DE" smtClean="0"/>
              <a:t>21.04.21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66442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3E84128E-2C3F-B647-A52C-AC46161A9C7E}" type="datetime1">
              <a:rPr lang="de-DE" smtClean="0"/>
              <a:t>21.04.21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18993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CC1D741B-E56F-E744-90DF-61CA789BD979}" type="datetime1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852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7504" y="6520259"/>
            <a:ext cx="2133600" cy="365125"/>
          </a:xfrm>
          <a:prstGeom prst="rect">
            <a:avLst/>
          </a:prstGeom>
        </p:spPr>
        <p:txBody>
          <a:bodyPr/>
          <a:lstStyle/>
          <a:p>
            <a:fld id="{01AB3CA0-D714-4D4A-8BB6-95DA6BC337CC}" type="datetime1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411760" y="6520259"/>
            <a:ext cx="439248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388424" y="6520259"/>
            <a:ext cx="648072" cy="365125"/>
          </a:xfrm>
          <a:prstGeom prst="rect">
            <a:avLst/>
          </a:prstGeom>
        </p:spPr>
        <p:txBody>
          <a:bodyPr/>
          <a:lstStyle/>
          <a:p>
            <a:fld id="{7B5DF85B-D28F-476C-92F4-908E027677F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35882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76DF3-1A44-4F72-A466-96A72B3764DD}" type="datetimeFigureOut">
              <a:rPr lang="de-DE"/>
              <a:pPr>
                <a:defRPr/>
              </a:pPr>
              <a:t>21.04.21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22819-76C6-49FE-B320-F820B2270F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457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1330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764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60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1561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911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802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86D3E-B09B-7345-A7B1-D10FF9DD600A}" type="datetimeFigureOut">
              <a:rPr lang="de-DE" smtClean="0"/>
              <a:t>21.04.21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3D05-4482-1E4D-9690-7508F605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77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19"/>
          <p:cNvSpPr txBox="1"/>
          <p:nvPr userDrawn="1"/>
        </p:nvSpPr>
        <p:spPr>
          <a:xfrm>
            <a:off x="-36512" y="654683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solidFill>
                  <a:schemeClr val="accent3">
                    <a:lumMod val="75000"/>
                  </a:schemeClr>
                </a:solidFill>
              </a:rPr>
              <a:t>„Stressfreier Studieren“, </a:t>
            </a:r>
          </a:p>
          <a:p>
            <a:r>
              <a:rPr lang="de-DE" sz="800" b="1" dirty="0">
                <a:solidFill>
                  <a:schemeClr val="accent3">
                    <a:lumMod val="75000"/>
                  </a:schemeClr>
                </a:solidFill>
              </a:rPr>
              <a:t>Prof. Dr. Katja </a:t>
            </a:r>
            <a:r>
              <a:rPr lang="de-DE" sz="800" b="1" dirty="0" err="1">
                <a:solidFill>
                  <a:schemeClr val="accent3">
                    <a:lumMod val="75000"/>
                  </a:schemeClr>
                </a:solidFill>
              </a:rPr>
              <a:t>Kröller</a:t>
            </a:r>
            <a:endParaRPr lang="de-DE" sz="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16" name="AutoShape 2"/>
          <p:cNvCxnSpPr>
            <a:cxnSpLocks noChangeShapeType="1"/>
          </p:cNvCxnSpPr>
          <p:nvPr userDrawn="1"/>
        </p:nvCxnSpPr>
        <p:spPr bwMode="auto">
          <a:xfrm>
            <a:off x="0" y="6597352"/>
            <a:ext cx="9144000" cy="0"/>
          </a:xfrm>
          <a:prstGeom prst="straightConnector1">
            <a:avLst/>
          </a:prstGeom>
          <a:noFill/>
          <a:ln w="38100">
            <a:solidFill>
              <a:schemeClr val="accent3">
                <a:lumMod val="75000"/>
              </a:schemeClr>
            </a:solidFill>
            <a:round/>
            <a:headEnd/>
            <a:tailEnd/>
          </a:ln>
        </p:spPr>
      </p:cxnSp>
      <p:sp>
        <p:nvSpPr>
          <p:cNvPr id="28" name="Textfeld 27"/>
          <p:cNvSpPr txBox="1"/>
          <p:nvPr userDrawn="1"/>
        </p:nvSpPr>
        <p:spPr>
          <a:xfrm>
            <a:off x="3923928" y="6577607"/>
            <a:ext cx="1440160" cy="2923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300" b="0" dirty="0">
                <a:solidFill>
                  <a:schemeClr val="bg1"/>
                </a:solidFill>
              </a:rPr>
              <a:t>Zeitmanagement</a:t>
            </a:r>
          </a:p>
        </p:txBody>
      </p:sp>
      <p:sp>
        <p:nvSpPr>
          <p:cNvPr id="30" name="Textfeld 29"/>
          <p:cNvSpPr txBox="1"/>
          <p:nvPr userDrawn="1"/>
        </p:nvSpPr>
        <p:spPr>
          <a:xfrm>
            <a:off x="5364088" y="6565612"/>
            <a:ext cx="1296144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300" dirty="0">
                <a:solidFill>
                  <a:schemeClr val="accent3">
                    <a:lumMod val="75000"/>
                  </a:schemeClr>
                </a:solidFill>
              </a:rPr>
              <a:t>Motivation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24428" y="6664275"/>
            <a:ext cx="648072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7B5DF85B-D28F-476C-92F4-908E027677F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Bild 9" descr="2000px-Hochschule_anhalt.svg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576" y="72009"/>
            <a:ext cx="231816" cy="332656"/>
          </a:xfrm>
          <a:prstGeom prst="rect">
            <a:avLst/>
          </a:prstGeom>
        </p:spPr>
      </p:pic>
      <p:sp>
        <p:nvSpPr>
          <p:cNvPr id="3" name="Textfeld 2"/>
          <p:cNvSpPr txBox="1"/>
          <p:nvPr userDrawn="1"/>
        </p:nvSpPr>
        <p:spPr>
          <a:xfrm>
            <a:off x="8028384" y="332656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solidFill>
                  <a:schemeClr val="tx1"/>
                </a:solidFill>
              </a:rPr>
              <a:t>Hochschule Anhalt</a:t>
            </a:r>
          </a:p>
        </p:txBody>
      </p:sp>
      <p:cxnSp>
        <p:nvCxnSpPr>
          <p:cNvPr id="13" name="AutoShape 2"/>
          <p:cNvCxnSpPr>
            <a:cxnSpLocks noChangeShapeType="1"/>
          </p:cNvCxnSpPr>
          <p:nvPr userDrawn="1"/>
        </p:nvCxnSpPr>
        <p:spPr bwMode="auto">
          <a:xfrm>
            <a:off x="0" y="836712"/>
            <a:ext cx="7308304" cy="0"/>
          </a:xfrm>
          <a:prstGeom prst="straightConnector1">
            <a:avLst/>
          </a:prstGeom>
          <a:noFill/>
          <a:ln w="38100">
            <a:solidFill>
              <a:schemeClr val="accent3">
                <a:lumMod val="75000"/>
              </a:schemeClr>
            </a:solidFill>
            <a:round/>
            <a:headEnd/>
            <a:tailEnd/>
          </a:ln>
        </p:spPr>
      </p:cxnSp>
      <p:sp>
        <p:nvSpPr>
          <p:cNvPr id="12" name="Textfeld 11"/>
          <p:cNvSpPr txBox="1"/>
          <p:nvPr userDrawn="1"/>
        </p:nvSpPr>
        <p:spPr>
          <a:xfrm>
            <a:off x="6660232" y="6577607"/>
            <a:ext cx="1296144" cy="2923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300" b="0" dirty="0">
                <a:solidFill>
                  <a:schemeClr val="bg1"/>
                </a:solidFill>
              </a:rPr>
              <a:t>Prüfungen</a:t>
            </a:r>
          </a:p>
        </p:txBody>
      </p:sp>
    </p:spTree>
    <p:extLst>
      <p:ext uri="{BB962C8B-B14F-4D97-AF65-F5344CB8AC3E}">
        <p14:creationId xmlns:p14="http://schemas.microsoft.com/office/powerpoint/2010/main" val="180225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19"/>
          <p:cNvSpPr txBox="1"/>
          <p:nvPr userDrawn="1"/>
        </p:nvSpPr>
        <p:spPr>
          <a:xfrm>
            <a:off x="-36512" y="6546830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solidFill>
                  <a:schemeClr val="accent3">
                    <a:lumMod val="75000"/>
                  </a:schemeClr>
                </a:solidFill>
              </a:rPr>
              <a:t>„Stressfreier Studieren“, </a:t>
            </a:r>
          </a:p>
          <a:p>
            <a:r>
              <a:rPr lang="de-DE" sz="800" b="1" dirty="0">
                <a:solidFill>
                  <a:schemeClr val="accent3">
                    <a:lumMod val="75000"/>
                  </a:schemeClr>
                </a:solidFill>
              </a:rPr>
              <a:t>Prof. Dr. Katja </a:t>
            </a:r>
            <a:r>
              <a:rPr lang="de-DE" sz="800" b="1" dirty="0" err="1">
                <a:solidFill>
                  <a:schemeClr val="accent3">
                    <a:lumMod val="75000"/>
                  </a:schemeClr>
                </a:solidFill>
              </a:rPr>
              <a:t>Kröller</a:t>
            </a:r>
            <a:endParaRPr lang="de-DE" sz="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16" name="AutoShape 2"/>
          <p:cNvCxnSpPr>
            <a:cxnSpLocks noChangeShapeType="1"/>
          </p:cNvCxnSpPr>
          <p:nvPr userDrawn="1"/>
        </p:nvCxnSpPr>
        <p:spPr bwMode="auto">
          <a:xfrm>
            <a:off x="0" y="6597352"/>
            <a:ext cx="9144000" cy="0"/>
          </a:xfrm>
          <a:prstGeom prst="straightConnector1">
            <a:avLst/>
          </a:prstGeom>
          <a:noFill/>
          <a:ln w="38100">
            <a:solidFill>
              <a:schemeClr val="accent3">
                <a:lumMod val="75000"/>
              </a:schemeClr>
            </a:solidFill>
            <a:round/>
            <a:headEnd/>
            <a:tailEnd/>
          </a:ln>
        </p:spPr>
      </p:cxn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771800" y="6597352"/>
            <a:ext cx="648072" cy="26064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7B5DF85B-D28F-476C-92F4-908E027677F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Bild 9" descr="2000px-Hochschule_anhalt.svg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576" y="72009"/>
            <a:ext cx="231816" cy="332656"/>
          </a:xfrm>
          <a:prstGeom prst="rect">
            <a:avLst/>
          </a:prstGeom>
        </p:spPr>
      </p:pic>
      <p:sp>
        <p:nvSpPr>
          <p:cNvPr id="3" name="Textfeld 2"/>
          <p:cNvSpPr txBox="1"/>
          <p:nvPr userDrawn="1"/>
        </p:nvSpPr>
        <p:spPr>
          <a:xfrm>
            <a:off x="8028384" y="332656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solidFill>
                  <a:schemeClr val="tx1"/>
                </a:solidFill>
              </a:rPr>
              <a:t>Hochschule Anhalt</a:t>
            </a:r>
          </a:p>
        </p:txBody>
      </p:sp>
      <p:cxnSp>
        <p:nvCxnSpPr>
          <p:cNvPr id="12" name="AutoShape 2"/>
          <p:cNvCxnSpPr>
            <a:cxnSpLocks noChangeShapeType="1"/>
          </p:cNvCxnSpPr>
          <p:nvPr userDrawn="1"/>
        </p:nvCxnSpPr>
        <p:spPr bwMode="auto">
          <a:xfrm>
            <a:off x="0" y="836712"/>
            <a:ext cx="7308304" cy="0"/>
          </a:xfrm>
          <a:prstGeom prst="straightConnector1">
            <a:avLst/>
          </a:prstGeom>
          <a:noFill/>
          <a:ln w="38100">
            <a:solidFill>
              <a:schemeClr val="accent3">
                <a:lumMod val="75000"/>
              </a:schemeClr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07577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4" Type="http://schemas.openxmlformats.org/officeDocument/2006/relationships/image" Target="../media/image11.tif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tiff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tiff"/><Relationship Id="rId4" Type="http://schemas.openxmlformats.org/officeDocument/2006/relationships/image" Target="../media/image23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87624" y="1700808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Selbstorganisation im Studium –</a:t>
            </a:r>
          </a:p>
          <a:p>
            <a:endParaRPr lang="de-DE" sz="1600" b="1" dirty="0">
              <a:solidFill>
                <a:schemeClr val="accent3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de-DE" sz="2000" b="1" dirty="0">
                <a:solidFill>
                  <a:schemeClr val="accent3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Tipps und Hilfestellungen in Zeiten von Online-Lehre</a:t>
            </a:r>
          </a:p>
        </p:txBody>
      </p:sp>
      <p:sp>
        <p:nvSpPr>
          <p:cNvPr id="3074" name="AutoShape 2" descr="data:image/jpeg;base64,/9j/4AAQSkZJRgABAQAAAQABAAD/2wCEAAkGBxQTEhUUEhQWFhUXGB4YGRgYGR0fIBodGhsdGxkYHRgYHCggHB0lGxcZJTEhJSkrOi4vHB8zODMtNyguLysBCgoKBQUFDgUFDisZExkrKysrKysrKysrKysrKysrKysrKysrKysrKysrKysrKysrKysrKysrKysrKysrKysrK//AABEIAMMBAwMBIgACEQEDEQH/xAAcAAEAAgMBAQEAAAAAAAAAAAAABQYDBAcCAQj/xABIEAACAQMCBQIFAgQCBQcNAAABAgMABBESIQUGEyIxQVEHFCMyYUJxUoGRoTOxFRYkc5I0VGKTssHSJTVDU1VydIKjs9Ph8P/EABQBAQAAAAAAAAAAAAAAAAAAAAD/xAAUEQEAAAAAAAAAAAAAAAAAAAAA/9oADAMBAAIRAxEAPwDuNKUoFKUoFKUoFKUoFQHHuKzrcW9tbqgeUO5eVXKBYwMqNBGXJYeTsAdjU/VL+SD8aLXDOHjhDWiqxCmP7ZywB3bWygqdtOgjJzgJO25gaNLgXiaHtU6juqt05E0lupGdz+lgU3II9didKy4Rd3VuJLi7nt5ZlDGK36YWIEHCDWjMW7u5tQyRtgCvXNHL891OAk00URhZSySDRnOND27DD6ld+4Y8D1ANWKys1hhSIElI0CZc5JVVx3E+Tgbmg1uW7wS20bazIQNDOylSzodLnSQP1KfSpOqvys6i4mS2nSWzVV0omkrBJ6xoy7aChU6d9P4BAq0UClKUClKUClKUClKUClKUClKUClKUClKUClKUClKUClKUClKUClKUClK+MwAyTgDck0Fcv+L3RungtoI3SJEaQySFC3VL4CFVbGAnqN842xmo7l3hV6vEnnvEhcNbBUljOOkRJkw6WJLFgwy4wPpjbJrZ5UvjPeXk0LpJaN0tDqc5kEYEmCPICiMb+D48mrZQKpnC7ziE73Q1WyhJni6EisxQBF6ba1I1I4PU0lQSGA1Ct3mu6ukmtRbsFR30tlNYckr2t3BkAj6rgjyUAJHhpLgnCTCZnd9ckz9RyF0qMKECquSQAqjySc539AHrl3gyWlvHBHuEVVLYALFVC6iFAGcKP6VJUpQKUpQKUpQKUpQKUpQKUpQKUpQKUpQKUpQKUpQKUpQKUpQKUpQKo3NvC7e54pYxzosuIbhmRxldOEAYBts6vbf+lXmqnx1ccVsG0jHSucvtnZU7d/TfNBzuwseJIYxbcN4eouIxKrRiZVI0swSRxOuHAwBsRlxuN8Z7ngNzcwi3u7EWk80iL1IT1NUYbMpGmQiMKNGeq/cMhcnAFt+EfMnXsY4ptKTQxqAusFni0LomwTkAg4P5H5xW1e87LHeJbqFuVlBkXobtHH2oCd9MmZNf2nIHp2kkJ2+kWytHaGF5FiQkRR7s2PONR3PknyTv5NUzjXMF/cJFcWls0UcA+ZMkkyGOWMRya4sQu2vIKFTuAfOCN5i1v+K6XPysb9RmMXUlCNCpwFWZVQhsHJ7CdtvPn5fWHyHB7pXYykRTSOQAo1SBmcIo2RNTHC/5mgh5OD8Vupbea6WArF9REguJoBllBzImhyzKfHcPXOQTWHnaGS1hlu5YZXAdFCx8SulZgxCL2IoVTkjYV02I5AOx2Hjx/L8VVfidCXsdIBObi3GBqz/yiP8AgIYfyIPtQQ/EeWJ0yUhZ1AJJPFrxTt6YKn/OtTk9ovnrN7bqdO5tZbg9eR5HUgxoEVncgYOffy2/jHTXUEEHcEbiuSckYF5wwLgDoXqjY/aLk6VA9MAD+W1B12lKUClKUClKUHiaQKpY+ACT/LeotOYIzHHIquVkRZB9oKhgGAZSwIOD7VIXqkxuB5KkD98HFcM+HSXVzcyZGbW3iIDXKRSPDJ01CYbRqYrk4BIGkEbHYh2KPj6nP032GfujGfx3SDcf99aF9zxbwgmUFABk5lt87ew6+SfwKq/Nt0I7LrwWytcGOG4Mwt4EGQwVepHM5lUEFsYBKgncVeuFASL9S26RAH3CI6sjcjps398UFYT4t8OLhA76iQu2gjJ8bh8H+VWGXmq2ViGcKAcayV0nt1HHdnbwRjOakJ+GQuCrwxsGBUgopBB8ggjcfioz/Urh3/MLT/qI/wDw0GDgfPlheFhbT9QqMsNDrgE4G7qB/epKPjSH9JH7vFt7HHU9fT++K1m5O4efNjanx5gj9Bgfp9qqNnw8QXd9aw2ibtFPGYVtgURowmVilIGRJE//ABZ9dwsVxz1bRsFm1RFjhAzR5fBCkqqyFj3HHjfyMirQK53xW4nitb2IrKsqWklwk7iAPq7gEVbYYUKFGGJySx9qsnIHFGueHWs0hy7xLqP8TL2s37kqT/OgsFKUoFKUoFKUoFKUoFVnmCLPELDcfbcjHrvGu+PUDG/7j3qzVW7qZZbu2fpyKYp5YdTqVDZhcsUz9ykxju/FBR47iBrCxkuOGLJbpaoPmJdGFOFULpTLhN2OtlAHn1zVgtxwmKxRYliEcjpoVXCuZZRhGEmQyvgnvB2AONhXO/iHzNNZ2NpZRSaFktIWXQzawunD9RvVX3UKP4TnziuOk0H6jk4terIAZIwA5jjU/U6gEbnqMIhqkbLJ9JMH6We3qCtLmO6QWF/LcXM10WhaEKIHjRPuwRHj+IbykkYUDPv+crbiU0f+HLIuxXtYjAbGoDB2BwM/sK6pwDnCfiFncQ3XVmSG2I6UKxAHSrYnlZmV9jo2QkZU5G4BD9CIMAVWfiMYfkXE7IELISruFDhGEjRjP3EpG/aPIB3Hmp2+EuAYdBP8LkgHcb6gCdhnbG/uKqfxYv5ILWOSJo1kEj6TIQBn5W48agRqxnAOMnbNBcoZNahsEagDhhgjI8Eeh/Fc55JsozPY4BzFFfFW8ZHzYTSU3wMMT++K6PDKHVWU5VgCCPUEZB/pVI5TVFu40XLaFv11scna9jOnxv5zn80F6pSlApSlApSsdzOsaM7kKqgsxPgADJJ/YCgyVxXkrgA+dljmfp6plkjR1Q/MRPbsJYwwAbSEkXbVjbGCRmu0I4IBBBBGQR4IPgg1yHl23g4hdyxmOSOe1EadXOmSOWJWQEKH3jDKSMg51YOnYEJzj96/TaKSRonaONzHbxzzMpRhqVZgyRsuMAp695Oc1PG8myT8zHp0scLCAc6RgZec75bIGNyCDgVD8DkintY47iCxKFWkwctGzlzmVRImNDudQPswqcl4TwyGM64bKONjpOUiVScfacjBOF8ewoM78e0s6mC4fT+tIsqRt9uliW98AZ/FeU48MthZiB9q/KXC4G2MsUIPg+B6j239cIsbBg3yqWxGNL9IIdmGMNo9wPX2qlcz/GSyspWhgiadlbvKFVQH1GrcswwAdsfnbFBZZeKzSNENSwiRyAdD6lwThCZFHcxQArpGAx38Gq3xe1laKXp2lvPIwWQfRt2WSTVIq9onDgAagCdX6t/IqQ5I+JlvxMvGkUkUyDXoJVtQ1YyhyCSPXtGAa3eKP1GlRJXjYNpBe0l0qQdtMkehm+5sFX/UaCKh4bII5I+lEge1liIS2eFsBc7NHI6aVZsAMFJyxUnfMn8G3zwe0/CuP/qPXq5giQQxLLNqeOZkyD3uoDPIdY1BvuwAdwzAgg1g+Cwxwi3BBGC49f4yfXxjOMe4NBeaUpQKUpQKUpQKUpQaHHYJ3gdbaRYpiAFdl1Bdxq2B/hyB7Eg1CSxS24sElke4ZZZGeZgATiCYgEDA8Ngevb671aqhOOSH5ixRcDMzsSRntWCQFfOxOsf0NB+avidYPHLaO8nU6tnCwYJpA0qU6YwTkqFXJz+qt3lPlJb97eZYQluoEcypLlpGjC65GJGIVcuuxO25GfNWXg/DU4hb20k8RuBLKLWP6jK0CQwBiQsRKL3RsdLKSwIOdxib+D/A3/0ZfRFBmR30RzRuFOEwusMF1AkDIB2x6GghOP8AK3C2srmaK3uImRS8UulxG4CnplA2xjZkxk9xzq8HIkouVoouD9aAlontGd3Q6XZtOuIMi5SQqzyodX2jTjcHMtxTgHFri4mkhEaRSlSq3L9oiETobeSCNWzh5WYbkAjPtX3/AETMtg0CObdrK2eGWOPxIek7GQahoMcudWsoWDAgYOTQX614Vuj6pEZMIcMD1Y01dNZCckgayc5BJzkkEg4eebxoeH3UqOY2SJmDqASpHggHY155ZsMBLgO2JreHVGSSoKoMMozhcg4O2+BWL4kRM3C70KCT0H2H4GT/AGoLGigAAYAHgD2qocBCi5ixgEtxDO/k/Nx/3wBt+Ks3CpdcMTfxRq39VBrnEN1i/sdgM3/EE2xvlicnHr58+1B1GlKUClKUCoDjXHWTKRrpm8oJANEmGUaAwYadZYKrnYMy53wp88c46RcJZ27wrcOhkJmOyx9w1KgIMjZUnTkbKxJG2YjmLgFxc2TH5lXlOllkhLQgoAxAQmSRUJDHLjZhsfQgN3lbjUSW8nVk0RxzOqNMQg0ECVVXJ+2NJAn4MZHpVY+HdpIt9eLEkaw9UTJIoVxJBI0pjUSJJkE6i67HA1BvuXEN8LuDNfxtKvELtI0cr01wGGtzLIrXOgay7HUdHjUMncVZ35ZHCJFurSYrAz4vEuJe1lc/4wZvEin0xls4yPUMVvLNYLeNcWkYhgT/AGdo1BPT16YkMjOe3fU2cacOThdJPmw5kYyMZLbiMeglVbPXRnA1KGWEnOxJ7TpI2zuKkb74jRm1kubaJpIF7RLIrqjN6hVVGkZVAYs2kAYxk742OQuYIblUKqIZGjA6SvqjZY8DVFg6RjXhhgNuurYKaDS+IV/JBwaeRG03E2hdSIULmRlViqFmZSYtXk5GPQ1AcmcOtX4Uo6IjjkiVFfTE0sjkATNGG1PraQyKAc4CLpXert8QOBNc2+pGKvCsjqMsuotC6Y1RsGU9/nf8g5qlnlG1QpPLBKwiSNrN7YzNERoBXsh1Sqwky5ffVqDZJJACPFzFacU4dd29q8FtNbSGVlTuclGLK8UedJRghOAP1eQKsdjzVdXdxHCo+nNFIyzwKrw4BPTLGRGOdirocaT++0fxKHr2PDbK5dFmaVRPCXiMhIR3LEy6sMSMnIy2rT61fuXOHG1VotKrCoHTKscBQNCoVfLAhFTLZOTk7UEFByIwnWeSaJykbIAlrHGe7Sc5RsagUXGoEAFvfIx/BQEcLRCMGOWVP6SHzgkZ/bar5VF+Drf7FL+Lqf8A7dBeqUpQKUpQKUpQKgOfEc2MxjkWNkAcOzsiroIYlmTu04ByB58etT9Vj4nf+ar3/ctQc/suZZIrbVJbKWw2pZZblnDN/ifTNm2kNjxnAGnBFXy7vlZeFSRfZJMoXyex7Sdhu2D4A3O/4qkz3M0l3K8d3LrW4kQwSXPT+yQqIEg04brRvHoYLgaSSSdza7G0L2vBNIC6Hicg74As5hpG253xQUvl6OC2tIGS3m1S2qSMOuIxdGLu7IY3LySAsBoOkMrYOatl9xZnTh95JKwikKrLbKwUdXSWOCQHLRvG4aJm30YClu1o/hthNLwnhskBcMkKozRnuVXCjXpxmRVZFLIrKWAIzuQdK9sJZmTq2bHq6pyAkksQJ6mqQW05WKKYqq7PnunJK9rGg3rbn6V7mVLFWvI2lRIxIkkWhyMyIJBEcKgAYiRVI79zsKkOOcKn+U4hc3Kxdaa36fSTW6JHF1ChJ06pJPqMchVHgYGCTJchW0DW8Uyx6JUQwuv8Dhvqkr41uwDM43ftOSMGrJeqCjK3hhp9f1dv6d/XyKCE5XglCwPqBhazhUDLZV1BJOn7SGVxvsRo9c7fPiMAeF3mW0DoP3b7bfj38fzqO5M5xtG4fHIZCqQqkLs6le5YlYkDH24z3YA7TUpzcyT8LuWTTIj2zupz2sChZSCPxgg0ErwiIpBEpXQVjRSuc6SFAK5yc48eT+5qiNww/NW5UZ0cVnY/gSQO5P8AlXQbZCqKGbWwUAsQBqIG7YGwyd8Cqbxfa5t8f+1B/ewcn/Ogu9KUoFKUoOdLyOSPk5kiaG4XNxMCRLJJEzMsoBGFdta5O+MMPUEZuKcMuba2lThEvVWJWjNvP9TRhFwkROH1YJOHZhuAB4AkuM8SSYRSRxzdSNwyB9UIYSKFZSxwVOiUEA479AON6xy8ycPlilhW5+WeQsjMCUdXUiJm1nbKsFGrJHjegheWOYZbSNLeS2SFYYlklgWN1MMbsQJBM0jpKc5JVtDHvxqYYMn8Z7NpeD3ITfSFkP8A7qOGb+wJqL5y0G1W7Nw94sXSnEYYRq0YIVZCsYUOBLpkOs4wHA0Zrf45zs8FrMzpF1dYWHqNpRllL6GYEbGMI4dCfMT77igrXw95nnazsIjHLbw/4KXC6HSWUFlEbpgsqMP1dvf64G9k5w5ft43HEoIwJrbJmEWAWQgFm2H+KgOtSRg7hgQ2RWpeWTPJw9Le5+qJnluWUEdyaZnYBSAya5EC+cCRSDpzV65skS2sL2a4ZQZImVmAOCxUxxgKSSCcqPPmg59w+E3im4vpw06K7GLGuWHTJlQlsqK2khSkqkMHXOGUVI8Q4S6MtrbyWgUXMhQdSQPGs31TpWJ0liK6iGVX0lNyM1ZOJ2Cx2FnHPGBKZbWM6GOVbWgfTINLLlA4JXGdR9zmv3HLny8FzAS73R6kkciLI7OsnVZx9QuoLJlWIxkn1IBoNHhXB4C1499FEWgaSTpQW0jHvRoc621CYSIyS4DEqxDErvXvlviUHD5pJ0k6dgEMUheKRQ80eAhUt3SXDHqlyqYAXG5GTnvrRlizomV0a0QSJI8TRxtN0jAbhsdV98lxjIKZA0Lq1+KcMg+YtlcSGzCvEvWlJVpFkEzySQlwSiFXRiwGqTSGBByQuHBviPZ3EscYLI0uOmJBoZtQJUhT5UlSAVzvscZGfHwyiRFvkTHbf3A05+3v2H42xVNgtOG3MYlsXMMswJjijVVYvasZFDQRPujFC2CM4A7hsKnfghePLDfPKoWVryRnwc9zBSQcHTsTjYDxQdJpSlApSlApSqj8QOcobKPR1As7gaRkdoLBeo2c4UE+cN4PacGgt1V34iyKvDLwsusdB8rnGcjHke3mqtwfmi+VRCdNyYyyfMIpbqlFyymNcBJUIwRI8YIIPnasvF+Lm8s0iczNbTJIk88FuzN1FbT0VhXXoGznqdw7MA5YGgrVjx+8u7iKz/0oq3TJqA+SKlCU1sutwMN0wxyBg7b71euX3ZbXhSy7OH6eWYHVptp1Dg5/WFDY8jODuDVd+QkFna3ULiSW0kZsxwaWbfpvG8cxBjUW/U1amBB0kemZGzml6PB3kDKXun7WQJhHiuTGDGuwITTv585wSRQT/wAOoWj4baxuMPHH03GxwyEqwyNjgg7ipPmDhK3VvLA7MokUrqRipGfypBI9x4IyDsaiPhouOGWu+rKZLE51Esctn1z5zVnoOdcocwK93FGgbVcQ67mNE2guIF6biRgNK6gANPkGOP0cZufMXERBbu+rDY0x7rkyP2xqNZCkliPJA965xxz6d64jv0sVgmeSQvGis0NykZfoF0Or60b58jLA5JUCvScV4ZJNhkvb/QzaxOTIsRUd7fLSsGOA36YzsTjxigj+XuBq7RzKY1EWhPpQzPKFiRki6cgyXt5QQTIseHBYbeBeuY7h14JM2go/yZygGCpMeCNLDIxnwRtioPkrht7LbWD9eJoV0SCYhhN0wd7fYYdCoHeSPTK9uTaufj/5Nu/u/wABx2AltxjYAjP7ZFBORfaP2FU3jYzc2+PTii5/H+wv5/qKt9m2Y0I8FQd/2qnR3gW6vQdsXtrvnOepDCo29Nxigu9KUoFanFeIpbxNLJnSMDCjLMScKqqN2YkgADzW3VW51uSslmHbp2xm1TS6ygUqMwoXUZUNIR6rnTgnBwQ5pNLbNezzcQtmFndLH9V4m1RyK6/TeRDpXSww5xk4wTgHNh4x8ObRnFvDatFBMS0s8d0E047wOkxYSL2jSNOF7iMeajLeS0ub+SO9Q3UEsx6Vz1pSqamcRxuqERIuuNlUZBOUOCGyJbi9p/pG5ax0w/RcNcMJJGaOInsVNYB6jx60bSCE1/dnag+crcFdVsysmbFpZ41WRfqTw3Ecjq8reO6QDC6RtpzuSBjsfh9DbxyQvbwXaRMW0hWE2iQ5DhzIQzhVK6QF1aFwc7G3cXuIZbhOFvbu8bxCUtG2lYljbKatDKyDUgClfJGPAONHm/l+K34fcvaxlJEUS9pYlzDllR9yXTdsodtzQVnmHm+OC5hHD5bd4mtjFFGrgdKVFkeNGjGCvUcQJgkfaQcVJcycyRNc2SzNpRIVvApglkYynsQkRIwIVXk8EYYpv4qV4RHDdtMbWbCxzrJlY4nQO6K7qrtHuTqfVhiR1PIyMbFnwthL8s4mXQrvFdoVyY3fJt2cglSCV7QMERqcjGAGC95z4bNH05uq6kbg2lyd8eQejkEehG9UC45ovFvzFZzXfyGAVdreV2UiP7cyxtI4MoAOR4YjbY11q14GYwQt1db4+51fwMbGRGI/76zf6Nf/AJ1P/SH/APDQce4Xx3ilyJV4nbTPGiB0j+Wbpu6urASIgBfxsCwUdxIYgKdrhHOsb3LxyoFiIaOJBHcstxqeMkmAodTRmJlaQ4J1E6c5U2m9VwsksxllBuTGrTsRFFEsa5m0IyqcGN8NhG1OVzjBOLl/jsc97FHNFBHMV6kfRlDEhlMp1rjs1MzMdJOWAzkYJCOu+NG6mM6W08RKrHOjWsryKkTmSGVTp6YlWQ6lHcAAS2ohUqS5SlgsZ5VzMiXsytHE9rKhRz2uGkK6CD2evnPvV5uLLW6sZJAFGNCtpUn3OnDE/wA8fitLiHLsUzRF3nxG+sIJnCswYMpcau7SwBAPjFBMVpScWgWUQtNEJm8Rl11H9lzk1sXJfT9MKWyPuJAxnfcA+lUS34fJNI0UUC9AXZuJpZZVZhKr9QwxhAdlkVBkkYGRgEUHQKVpWhuNI6oiD75CMxHk4wSoPjHp5zSg23bAJ3OBnArg1vx757ikc81lBHaq7uxkdFOqJUiMtwzbjQCoEeAMn9Xmu91yH4iLYz3cE3VVOmHVJyjdFZ4nV0SSQAK4bTIpUEkYz70HUx044iIlXSqlgiYAI38AbbmuT8v8TjRZ5LO6ZOuqiC2dZQYmupUAYI+EKRSOwzCCCG3J2rKnM7yzx3az9GBl6PWjtXZZGDFxArSH+Ilc6AD4Dajhd88r8SY2jwOgjtX6kcd5p6jEqQdTW8Z0Aa2woZvO+MAAPVryvKb22t74W9xBHDM4yGJkkaRGed0I0q2WAxk/rx5wLvxyAE2xwOy4Vh+O112/OGx/OtWxlEnErgrIrCGCKMoAO13eR21N5zpVNvYj3ra5kBKRafPzEP8AQSrq/tmgofJfxBsbaw4fbvMDKyrEyL/6M5wTJn7QD7+fTIrpq3CHGGU58bjeubW3Dori34MLm3iLyykyaoxkFYppim4yFLxgMvqBipjmTk6xVYmjtoo2NxCNUcaggdUZUY+0HODj0JoKn8d4VJgkHTKn6M7+XiQup1gL6bupLA41DGCc1tx/Czhkn1IDcW/TbCTxzgdR1zkjXqK6WBGRp3BxsMmL4jwCGK+meW0RLaSWMsDFLpZNRVUXpyKglefGQyhVXS2TqwbRLwK34pZmaeKeOJpWf5dG3Vo2aEuUxs+NZKr7+GbchufB+1aPhsQPuw/xeqG0nQGRs4VDpyFG3r61IfE0Z4Ve/wC4b/KtKHhyWFor2V39FASkc0ivFJncIJNJcE4IXSTuftbxU3zXGHsLkOMA28mR/wDITig2+BSaraBveJD4x5UenpVA5gcW1zxCdpML1LG4cAHMaLJ02+3zqSEnA99xV95dx8pb4zjox4z5xoGMn3qp8y8LRp7x5QhjlFjGA24Z1nfCsu2oHWoxnfcGguHCuJJPBHOmQkihxrGDg77g+K9DiMXVMPUTqhOoY9Q1BM416c505IGagrLlppeHfKX7CRnXv09qoTuEj0AYRNgPwN6plrG8V3aJIGa7toXtJAUOmaExs0dyjnPUUFY0ZSCdb48/cHU7a8jkVHjdWVxlGVgQw85Ujzt7Vnrm/wAMylz0HVhLFZWyQI5z/wAodczlfQ4jMaZ8jLjwd+kUHG79Yo+KX8UsaJZTLi5JZVA6qoFmYsRnEgAVU3UtIxxtnavVhhW3l4Y8Mt31kh+ac6IpNQAaICMaGi8DSuArEAMZMg9Pl4ZCz9RoY2kxjWUUtgeBqIz61Cc5sY1t5SCLeCbqz6fOlUcKOmB3jqOjbbgqCAfIDb5b4U8XVmn0m4uH1yaTkKANMcSsQCVVQNz5Ysds4Gfmj/kV1/uJf+w1RS/EXhZGfnYP+KtLi/PdvJGYrZJblpswxlI2EbuyE6eu4CbLknBJ2O1BIfDi20cPtz1C+tFcZVFC5Re1VjAAXIJ3ySSSTvVmqK5V4a1tZ28DkFoolRiPBKjBxmpWg8NKoIUsAzZwCdzjzgeuK91y/m+7nh4migSP1XRo3REcgBWCwCMsr6UkieRzG2Sr4bbFYOCc0W/TVpOMPBKzSSPExVwutyVQiZXaMqpXsDbHP5oJX5aBeLolxbQGR2k6MmghsFOoCRjQx7ZwXzkaVGN9RNKY7kwcLsoopzJqneW37FQiQdTXHIuSxAAUb4LHFe2J4gqPZcRSd7WVG0MqhJCq7hyi6hrWTBZe3yNPmprkKbNuyNbpbSxyFJYlbVpOzKS2cnKMpGfQ0E9ZRMqAO+tvJOABk+QAPA9s5PuTWelKDS4qtwVHyzRK+dzKGIxj0Ckb5xWhylazRRyJcKBJ1pGMigATBjqEoVSdJIIBB9QfPmpylApSlBFc13BjsrlgNREL6VzjLFSFXI8ZJAz6VC8qWjPNO5mcwQsLeKBSBGvThjSQFAoJIk6gxqK/jwasHHbJpreWJSFZ0IUkZAb9JI9RnGR7VSuTOb7W2tViv7iOG7DytMkmVbW8rtkhhnBDAgn9JWg6BN9p7dRG4HuRuP7gVTuByXPFbdJpna0hLMOjA56jFGZGDz4BUalPagB2B1egi+N/Fez0Bre43S6jjcYUl4sqZHXJ+zDEajg5U/vVh+G86PYgxEtGJrjQ+MBwbiQhl/6Jz/Y0E7wzhsNugjgjSJBvpRQBn3wPXYb1ocyE6rXBI/2lMj+IaX2P88H+QqaqD5mHdZ//ABS//bkoIbid0IUspmdQkd24Zf1N1TLAugYJJDTKxA9Aa+/Fe7eGzSVHQCO4ikKNkGbQwZYUIBIZmAOf+ifQmq9bcdtTFwy5mkHVt3LOpjJl/wBpjlVFwq4GqQrvspK+mBUxzdxy1lm4eonTWnEFVlBUurCKZdBXcjvKqTj180EpzpHqiQiRU1uulZTjLqVkijVDgFzJGv3Z2LD1GKtx4wXPU6tvxGB3KhmtJGkjcbA7QSGNiyjScrnBXOMioHmLj0V9G806obZbwwfMl5nSNQNUckVsQEJKgKW37mJI07Vti9tYDqtnKW9w5jnjj6nRIKiYPbSogEchjJUxqVJJYYygNBdOR5rUwxrHAI/rTCM9MaSRJKexwCp7VYjB8VK873YjsLklXbVEyKqKWZmdSqgKoz5I/bzUPwErNcxtbqOhFqYN1JcICrRiL5V1CRSKcjb7QrL6kVk+K6OeGyiOUQtqjxKXKBO9ckuoJAxkH96CzcLtunDFGDkJGq5xjOlQM49PHiqlzS4Ek+s60Z7GMR+NDNcEdUN5zuuMeClWrgoAt4QAQBEmAxyR2jYnAyf5VXOYViEsjzHs61mCN9iJcoe3f7yv9P3oM9hw6bhtg0UGu8aNj0VdgG0u/arP6hdRJIA2Gw2FVvjXwzub+Ei/4g7ygsYxGirEmrBwVxqYZA/UPArptKCrfDPlySw4fHbzaOorOzmPcEs5IOSASdOkbj0x6VaaUoFQ/NELPFGqtpJuIDnJ8LMjkbe4Uj+dTFRPMvC3uIQkUixuskcis0YkXMbhwChIyNvQgjYjxQV+awaFchZWm0XJXG7g3FwnqN9K5U/hV9cVtXNm4dT6DiAdiW8q0RVcDHoWUYPsT7CqjPz9KguXktllFpJ8vLLFcGNcySDSQCusAMoDb7b+RVqvW4jdKirbQQBZopC73JbUqOHYKI4vJCgdxxg0FwpSoe64s4naKKLqdNEeTfB0yFwDHkYcjpnK5HnzkYIV/nG+mgvIJE6Z+m+hTp6jFtKGEA4CxmQwMXLDGGGcEAWThnGo5UdiHi6YBkEqlNOV1E9wAK+e4bdp3qvc0jhV5ZC9uGiMIAK3AALDBP0wcFiCxIMfruCK55wn4ip8pc2/yNw9mWlU3MCkFI5M6dQOVDKGA3cbY9NqDpXJfCI5IWvJIyJrwmVycq2hjmJGAP6Ywg29cn1NbvLcJF1xFsdrXCaT76baFT/QjH8qp/LHxetpJVtXV5H+1JbeJykmBnPRI6iHA+0BgN98VY+U+HhFurjoGCSS4mcZVizIWyG0E5y4GrHuxx7UFupWlwnicdwmuPUADgq6MjKcA4ZHAZTgg7jwQfWt2gUrQ4jxm3gOJ54ozjOHdVON98E5xsf6V44Lx62u1LW00coHnQwJH7jyPB80ElSlKBVaMhW6v5Y49TpbxAHI7mUSuE9x943x+r1xtW+I88SDistrJPDZwxKukzJkzswOCCWACZI8e3mobnDhcV1m7N0s0hhCdK3imxPpcsqHpyEjVhkz7Mx9iAsvKloicMIl+mlvctJltDFRbz63JKKq+UcEgDYnz63xTkZFcy4jZJ83PI/Qt4ta9lzbSGOXqIrM2rqiHUzllJKasjJzneaPMFykBeUAlQD07S3mdmG32mYIvqdseB59KC6VBc2yhFtnY7LdRD9zIxiH95B/Stfk3js01lFLeQvFO2oOnTcEaWKg6SMjIAOPzWxxmJbpUj70CyxTFmQgfSlV9Pd6krj+9By7i/BuEfLSNNJpv4gyIHmlVuoHPT0Rk7xlmHci6QNW4wceuduHcvxxySuC08quQySSsVlKal1oXypJYHDD3zVa5o+FXE3uLi5iRXVpXlTTINRDOWGFOMHfONqw8V+HPG72QTXKa5GVBlnQYGCAuldlwF3AHls7kmgv/B7qa6JueFxW4iWXqKilQQZITGxkAUK0n2sYtSkYQa+7bM9r/tUVtLHMRFE0wgZkjad5LjrvJCIW0HptH/hlgcMNzg6ucQfCTjEWenpXPnRNjOPfGP8A+NW7kj4c3iyu/FJJMMq6WS5k6gZDlfsB2Gf4gQRt5NB0L4bupszoOV+YuNOQwODcSFdSuAwOkj7hnepbma4aOzuXQ6WWGRlPjBCEg5981Q73lriMd7FOLxpYdDCR8dMr3MUZo4FHXKoVwG8sDnAOKv8AxOGKa3eOYF43jw4w2SrD2UZz+BQfOXGJtLcsckwoSTnclASdyT/eqNzItzniLWzh5vm7RYoyR2FVhbBLbANrY/1rotrAsaKiDCqoVR7ADAG+/gVUuJ8kdZr9uqYmu3gYSRk6lFuqY22CtqDYIPqPaguVKVF2fGDIzJ8vcIVZly6ABtP6gwYjSfTfP4oJSlY+qckaW2Gc7YP4G+ayCgUrUvb0xsgEUsmonJQLhcAnLamHtjbO5FUbmTi3G5JelY2ixRtjE8jJqUY7tS5ZVbVnGzbY2oK+3AZZf9OW3SLJcNrjlRk0mZPqJDv+okDJxscjIJBq5fDbnOG+t0TXi6iQLNGw0tqUaWcL/CSM/jODiucSchcdW6tg9wJY0k6waNxoibWWYiORQuvvYjtI3x4GKs0/JCWVzFd2UEsk0ZxIMsTNn75BgqgZgzbEhcgYFB1OtK64fqkSVXZHUEbfa6n9Lr6gHcEYIPrgkHVg47ktqt7lFVSxZoxg4/SqqxZj+AtYLTmuGRwix3QJ9WtZ1H/E8YAoKbzRy8LjiFv81FIybvJGrAW8mhGEcuphtL4Ros5KhDnCb9Bs5olUxqnSVAMqUKqAwyADjQ350k71kN2jAhlbGMnUjbg5GMY3/avI4jH47v8Aq3/8NBQOevh6/Vjv+EhILuHJ0KAol28fwhsFh43BwSMVFcPt+JcaIN8JLK3tiNSR6kaaVDknuOVClRj2JBBJG3TH49GH0BZmONW0EuPOMatGnO/jNJONJpOqKfGNx0XOR48Bd/PigiFuJbKOSa4ZZGNv1WjXdzJCgDgPtqTSE3I2Oo5AOBqPxXi9wQtvbQW6/qmmcSKQVGGi6TgsMkkFlG2MjOQJyC1tklLAuzIgi0lpHCL5ICnIBOwJ9Qqj0rVg5j0hunbSvBHqXVFGQVKHAQQNhiAgzqXzsFByKDxwzkm3A13EazTsY3dnJkw8Y20GTJVcljj8mpGTlyA3K3QVklAwSjFRJ5x1FUgSYycas4zUnBMHUMM4YZGQQd/dWAIP4NZKBSlKAaUpQKUrVvr+OLSHcKXOlMg7t6DagzCdSSoZcjyMjI/celeg4xnIxjOfTHvmuf2tmfl7SJYZFuo2zM5jb0U/MFpcYfqZOME6iwPptI8gmXpJE/UMS2sIIli6emTSVeNQVBI0gZznHuc7BbhKvuPGfPp7/t+a+mQYzkY987f1rl1tw24UaxFLqQjhYJByYdJC3Ax+jqOpLeymvvG7q7l6kCJciEpKoDRA6THLGIioWEAbBiAXbUNyKDqVfHYAZJAHua5/d3fEOpOiyThYluij9FCZCiW7QAnpaT3SSgBQNWkjcqa9XPEr4STD6rgqxQLD2x4MZAZXh7juwDK7Zy2VGNgv9K51e3vEVUaXnJkMmT0VPTC3kKJpHT9YHk+7OQC3pmpqa6u0s7rSXeWOV1jZkGox6gQwVUwxVS2CFOdI2Y+QtTMAMnYD1ry8qjckAfk/z/yrnXEXvpoZo3aQxmG7wqRk9TCRCNHZ7dCTqaYDQo1DG5IJrHxSe6KaohPIIkZonaDDK5tZMqIzGMqG0YyDlmK74oOlM4G5IA/P58V9dgBkkAe5rnnGzcTRSRu1x1PmY8RrBlERLqEpIr9Pc6O7dj+rIGnabFzc/J3OdbSpM6RkxjUyCTsOkJpbtPkLuBmgtNeEmUkgMCR5APj9/audTz3kjBZWuGVLiB9aRlV09cgjQYQ4IXSSMuMAHPmrNwXgojupZFRY0RelGq57w+mV5HY/c2skDzjuOe4gBYFcHcEH/wDXmvqsCMg5B9RXPOFyXEZMbdeKIvMy9ODV1He8l1K+Y2Kr0zGQe3IdjnbaT5EiuIlgikMhjNojaXQKInDY6YIQHOkgYYk9oPvQXDUM4zv7V9rmj3l11UmcXTSiB0ZVhAETPcRDCOYtLLpG5OvtTUPNbXCuLXrFOu1xGmqbDLBqZysyCJGzCO0xk9wVMjJztQX9XBGQQR7ivVcte0u0tYIg1xoYiR1EYzHovIiFGmPVjpuxw2chM+M1Y+WL68e4IuMhcS6lKsMYkAi0noKo7fTqPnyPBoLarA+CD+34816rnE19xHXKVaZVTRpUQLhtd/LG5P08nFuEOx8YY+cnLNd8RzNpknxFrCfRQ9TFxpUt9Pu+l/DjI3/NB0Klc+vr/iKSPGrSFVMgjkaM97alKBhFbPqUA420ZGd8jIsXLl1JmQXMjl3nmEaMoUCOORgunCAkaSu7E5GDQTLXcYOkumrxjUM/0zWVWB3ByKpXDY9M95r1LquWZQbdjqBijAIk0+CQRkH0qC4OLyBIljEyhktg4ZSNCC1xhcQSFT1VwRpJHrjOaDqdKoKXPEGXJllVtVomEhGnEhXruBJDq8E5zjTvsKs/LM0rROJyxZJpkDOuksiSsI2IAAOUA3AwfNBL0pSgUpSgVB8y8YitmtzMqFXcrrbcphGcFQFJZiUAAG+4qcqF5m5bivVRZi2I2LLp8hijIGB8hl1agR4IFB5fmq2EhTqY0sVcukihSsRmK6ymnUIxqIJGB+dq9nmm2051vucBejLrOVL5EWjWRpBOrGNvNalzyfHIrLLI7B5Hkf7RqMlubdhsNhpJO3r+Nq05+WGgMcluC0qse6NYIyF6ZXBBQK4JwTk5B3G21BLW/Ndo+jRKSHClW0Sae9SyAvp0qxUZCsQTkbbjOfgvH4LoZgct2o+6OhKSZ0OBIoJVtLYI9j7VXuA8hJFFCHZdapHr+mjd8aaMo7qWUbKdj5XIxk5neC8BS2IKszYgig3x9sOvS2w8nWc/sKCM4VzxBIxDHSp6ZRwshVxJF1BljGAhO4CtgnHjfFTHCOOwXIJhcnCq51I6HS4yjgSKCVIBwRtsfaoa15GiSEQiWQqGibJ05+igjX09QMmpThvL6QszBmbVBFAQcY0w6wDsPJ6hz+woNCy50gluekhPTMcbJIVca2ld1UKGQZUiPIkBIOfxW23NloM/UPapZiI5CAFdozkhMDvRlA9SNs1oR8mAFD8xKTGsSRkhO0QMzJnt7idRBJ9PavdvyZGsUkfVkJkUDWdOQyzSTq4wuMh5jsRjtH5oH+usAuTE2pU6SOHMcowzzSQlXQx5jAaMdz4+78Vtcw8xrasoYasmMEAOWAkkEeoBUOrc/aNyaxT8qiRpXlnkd5Y0iJwgwscryrgKo9XK752A9d62+J8BSaZJWZgV0YAxj6cgkHkepGKDD/rfaf8ArG+wufpSdoDMnd2dja0ZdLYOoYxkivfEeYkS0uLmIF+ijEowaM6kGdDB11ISMeR4INaJ5IhKzKzuRKDnOnY/MPcggYwcSSeDnIUZ9a2zyxGbWe21YE4YMyIiEal07BFAJAAwTk0GO35oRy0g0i26nSSUknqsoYyaVRT2jTgMSMkN6YLZIeb7RlDLIxzo0r0pdTdRSyFYymtwVRjlQRhW9jWK55SjZ2KO0aMyuYlC6NaqyawMbEqwBxsdC/nPn/VBA6SJLIrxpCqHt26KyoCRjfUs7ZH4GMUH3g/OME0ULs2hpVRsBXZV6hIjDSBNKFsbBsE5HuK2X46ZIBLZwvcZbGP8LbB7gZtOoZAG3v8Aio215FhTR368CMMXjiYsYiSrZZDpJ2zpx4BGDvU/wnh/QjSIMWREVBkDPb6kj3oN2lKUClKUClKUCvJQZBwMjIBxuAcZGfzgf0FeqUClKUClKUClKUClKUClKUClKUClKUClKUClKUClKUClKUClKUClKUClKUClKUClKUClKUClKUClKUClKU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076" name="AutoShape 4" descr="data:image/jpeg;base64,/9j/4AAQSkZJRgABAQAAAQABAAD/2wCEAAkGBxQHEhUUERQWExUSFxUYGBgWFRgYHhwYGRYYGxgZGBQZHCggHRslHBoWITMkJyk3Li4yHB8zODQtNzQtOiwBCgoKBQUFDgUFDisZExkrKysrKysrKysrKysrKysrKysrKysrKysrKysrKysrKysrKysrKysrKysrKysrKysrK//AABEIAJMBWAMBIgACEQEDEQH/xAAcAAEAAwADAQEAAAAAAAAAAAAABQYHAQMEAgj/xAA/EAACAQIEAwYCBwcCBwEAAAABAgADEQQFEiEGMUEHEyJRYYFxkRQjMlJykqEVM0JisbLBFoI1U3Ois8LRQ//EABQBAQAAAAAAAAAAAAAAAAAAAAD/xAAUEQEAAAAAAAAAAAAAAAAAAAAA/9oADAMBAAIRAxEAPwDb4iICIiAiIgIiICIiAiIgIiICIiAiIgIiICIiAiIgIiICIiAiIgIiICIiAiIgJm/G/aCcOzUME1mU2et4SAQd1QMCD5Fvl5y28a45stwNeohswTSCOhdglx6jVeYCBaBLVeJsZWN2xNU7g21m1wbjwjbnYyxZB2k4jAkLiR9ITz2VwPRhs3wPzlHknw3k5z7EJQVtGu5LWvYAXJt1PpA3jJs2pZ1SFWg2pTt5EHqrDoRPdILhvhajw4XNFqn1gUMrMCLr/EBbnufnJ2AiIgIiICIiAiIgIiICIiAiIgIiICIiAiIgIiICIiAiIgIiICIiAiIgIiICIiAiIgQXHVLvsvxIAvamW/KQ3+Jgc/TMw/tA4cOR4hmRLUKtihFyAbDUhJ5G9yL8wfjYKtJXhfNP2NiqNY30o3it91gVbbrYEn2kVLZw3wHWz+kKyVaSIxYWOosCpsQVtYefPkRA1vC5ymPoLXw6tWWobKBZT9oqSdZFgLEn0G15JSjcGZXh8fQoDUztl9arbcAOzM3j0XJ0Eklb2Ph8r3vMBERAREQEREBERAREQEREBERAREQEREBERAREQEREBERAREQEREBERAREQEREBOHYICSQABck7AAdSZzM77Xs47qnTwyN4qh11AD/AADZQ3oW3/2QPdnXaVhcCStENiGHVfCn5zz9gRKDxHxtic/UoxWnSPNEHOxuNTHc7/AekrU7cLh2xbrTQXeowVRcC7MbAXO3OB1S8dneaVEp18LQrLSr1ijUe8F11D950PiKAdOk78v7LK9b99Wp0thYKDUN/I/ZA9iZfOFeFaPDaEJ46jfaqMBc+gH8K+nzvA9GSYCvRQfS6q1nDavBTVFGwA5C5IsTfbnyktPnWL2uL2va+9vO3lPqAiIgIiICIiAiIgIiICIiAiIgIiICIiAiIgIiICIiAiIgIiICIiAiIgIiICIiBXeNOKF4ZpA6ddSpqFNelxa7MfIXG3M/MjFcxqVsc9StW1MxcB2PRmB0i3QWU2HKyzQe1TI8RmFeg9FHqqy93pUXCtqJufLUCNzt4Z18GcDVMVepjrhGAXuW1Bj3ZAQsQRYDTYeY9IGc1aLUgpZSA41KSOa3IuPMXBHtPlHNMgqSCCCCNiCNwQfOWHtCoLhcfVSmoREFIKqiwUd0hsAOW5J+JMrkDeeBs9/b2FR2bVVTwVeQOocjYfeFj85YJkvY4D9JrG5t3QuOhOsWPt4vzGa1AyxuNUwua161XUaVOm9BAovujqf+5lbf1EmcD2oYWso71KtJuoADj2YG59wJAcT9nOIFZ6mF01UqMzBSwVlLG5HispAvsbyOy/s4xuKPjVKA83dT8lQt+toGoZLxPQzsqKOs6hUI1IV/dmmG5/8AUX9YlYy/s+qZYCRXFc2UKh1U10mqjVVPiYEOilTcdQekQNBiIgIiICIiAiIgIiICIiAiIgIiICIiAiIgIiICIiAiIgIiICIlb4v4wpcNAKVNSq4uqA22+8zdBf0ufnAskTJ6XatXDXahSK+QZgfzG4/SaFw3xBS4ipd5RJBBs6N9pT5H08j1+cCWiIgIiIGE9olTvMxxBHQ0x8qVMH9QZXJtHGXAtPPfrKOmjX3JNvDUv9+3I/zfO/TJM2yqrk9Q066FGG/mCPNWGxECxdluOOExyqAWFdGQ26W8Yb4DSR7mbVMF4YxSZMKmLZj3lIMlBB/FUdCCzfyKDf1/rteX40OUpMwaqtFHqEdL2AJ8tRDEfhMD3xEQEREBERARPitVWgpZyFVQSSTYAAXJJ8pSKnaGcZUNPAYSpirc2uUFvO2kkD1a0C9RIXh/PjmhanWovhq6C5p1Oq8tdNrDUt7A+Rt6SagIiICIiAiJwzBRc7AbmBzExjiLtCxOPqN9Hc0KQJC6QNTDozMdwTzsOXrPLlfH2NwDAtU75eq1ADf4OBqB9/YwNxieDIs1TO6CV6dwtQHY8wQSGU/Agz3wEREBERAREQEREBERAREQEw7tMR1zGtrvZhTKX+53ajb01Bve83GULtdND6OgcfXlvqbDewK94Cfu2I99MDN+GMGuYYuhSqbo7gN8Nz/ibxhMuoZcw7qmlNmUJ4VtdV3ANudt+fmZiXCuPOQYqk1ZSlMv49ScrakLDULgqWN7b2uJuow6a+8sNZULq/lve3wvvA7YiICQnFPE1LhlEaqrOajEKqab7C5PiI2Gw9xJuZT2y1Ca+HXotNz+ZgD/AGiB6so7RUw1Qiq9SpRZmN3pAVKd+SjQxV0G+/2ulj0sXE3CQz2n3epgQz1KdRm1lWc+KmVO/dnmN9reQAmIXtP0Pw3mwzvDU6w/jXxDycbMPmD+kDM6HZZimaz1aCr94F2NvRSg/rJarnmH7PGXC0abVibNiHuA1yBpttYkLyXYAW3uTNImI9p+n9o1dPPTT1fi0D/GmBtdCsMQqupurgMD5gi4Pyn3M97JM8+kUnwztdqXip3O/dnmB6K39wmhQEREBERArvH1FsXgzSQ6Wr1KNMHfrUUtsNz4QdhzlO7MlxWVYk0ayVKVKqjvpdNN3GixBYXvYEWvaWPjrOcHh9CVqzCth6iV0p0t21qDpD3BCgg9ekjhn44qZHpYxMGKa+OlVpU3a9zdldzYrY225dRvAnaGNq45aL1aT0WGJAUOgRtBUg3AdrixIvte3Lzsk8+CqDEIjFg5sDq0lbnTzCHdb35es9EBERAREoPGfF9TJ8fQpK+iioRq3gDXVn3HK4so2t97rAt+dZxRySn3ld9C3sNiST5Ko3JldxvG2GzDB4lqDnWlJvAw0t4vCGAPMXYXtylL7UsyGYYiloqLUpCkGQobjxswa+/PwD9JS4AbSw8IcKVOJ2cK3dIg3crqGray21De1z7SvTQezLM3y2hi2Wi9YKaJUICSXYlNNwD00k+QB9IGh8MZP+wcNToatZTUS1rXLMWJtc252krOvDFmRTUADEDUBuAfK/W07ICIiAiIgJ0Y7FpgKb1Kh0pTUsx9B/md8rHaSveZfWUMFPgNiwFwtRWIF+ZsDt1gUvMu1HEVWP0enTpp01gux+JDAD4D5mS/CfaHUzB+7xFG42vVoqxC3Ngaib2X+a/tMsRS5AG5JAA9TymvdkeFOHw1UumljWIvYXKimhHi6rdiQeW5tAvMREBETox7tTpVDTALqjFQeRYKdIPvaBH8QcR0MgW9ZwGKkqg3ZreQ+PU7TM+DcY3EeaJUxP1hAqOqkkqhA8IVTyA6etjzkPxTlOIwPdVsWWapilLtq5qQfsH1ClTba17dJ3dnuYplmOpNUIVX1UyT01Dwk+moAe8Da8XltHG7VaVOpvfx01bewF9xzsAPaeoC0isrzMVKlTDuNNWjz5WIdqhTT1J0KGO217eclYCIiAmVdsqWrYdvNKg+TL/9mqzLu2g+PCj+Wt/Wn/8ADAzebJ2SUWpYJiQwD1nZbja2lFuu/K6n3vMbm88AU2pZfhg3MoSPws7Mv/aRAsBmEcX5Fi8BVetikuKrkmoh1JcnYX5r5AECbvIvimuuGweIaoodRSe6nk21gD8TaB+fsPXbCsHpsyMvJlJUj4ETYOy7PKub0aq12LtRYWc8yHubH4EH2ImNibJ2T5acHhDUbY4hyw/Ao0r8zqPwIgXWIiBDZtxVhMncU69YK5t4QrMRflq0A6feQPFXG4pFKGB+vrVtNmTxBVb7tubkfLmZkuYYlsbVqVH+1UdmN/Mm9vblLf2T0LYmrWOyUKLFj+Ii36K59oGlZrRwub1PoldVqOaZq6SNwuoLqDDdTc9PWeThzhCnw7Ud6NRyHFirhDa17WcKGHP3mU0OKaq4/wCmAFmZz4POmfCKf5bAeoBmv5VxNRzWp3dMVQ4F3V6TIU2JAfVyO3S45b7iBJitTSpouoqMNenYMVFl1W5kDYfKd8qXGWEGXPRx6CzYeqO+IuS1F/A9/PTcEDkN5aqNZa4DIwZTyKkEH3ED7iIgJhvaTiBiMxrWNwmhPcIt/kSRNQ454i/05h9S2NWodNMHkDbdj6KP1sJiNKhVzAuyq1QqGqVGtewG7Ox+cDrwuFfGOEpIzu3JVFyfYTnGYR8C5SqjI681YWIvuNvhL72auuGw+KrUqWrE0qTWLMCHsGcKqDxDkoPQ7byu5fl2J45xFRwyFzZnZjpCjktlFyQALbDpuYETlWXvm1VKNIXdzYX2A6kk9ABNCyKhiOCKlKhiAvdYuuv1tNzYMFsEIKg3LaL+YB9bXPhTIF4coCkG1tclnta5J6DewHleePtFwf0zL63nTAqKfIoQSR/t1D3gWWJF8MZp+2cLSrdXXxfjXwuPzAyUgInmx+PpZahes601HVjb2HmfQSkZt2pUaBth6TVt/tMe7W3oCCx9wIE/xhxWnDCKWU1KlS+lAdOwtcs1jYbgcuvxnfwlxAOJKHehO7IcoV1arEAHZrDaxHSZ72gunEYTGYarTdKdMK9MsFqIdTEkofiBt5bXE57I85GFrvh3NhXGpP8AqKNx7r/aIFuzzMq2Yo/0Gsaekqr6qdtKMrHv1Y76OVmt0JF5m+X8NtmWP+jVq6ljdjVVu81ALqsrHfVbz5WPu4lzqtnOKr1KQdVINIikWYGmhO7Mo3BN28t5M9n3ClPPKNRqyOlmBpV6dTSeoZQu42IBuR/FAi6OQHNa7UsImmphEfvCxFnqUnKqVUnm5A9Bf3Omdn6V1wt8SppszsVQro0IAqqoT+EDSbDytOcj4UpcNCpUw+urVZLfWOBqIJYC4Xw3NgTboPW8PlPaL3uIGHxeHbDOzBQdRNmJsAylQQL9Rfn5bwL3E6MfVehTZqdM1XA8KBlXUeg1MQAPWeDhtMUtMnGshqO5YKg2RSBZLjnaxN/XmYEtMN4z4mxWZ1atGq3d06bsvdLsPCxHiPNuV99vITcpU+NOEsNmaVMQ4anUpozF0t4gi38SnY7C1+frAx0Zg/dGkzFkOnSrMSEKm90BNlNiw26GdWIwj0ApdGUODp1C1wNiQD0v1+M7cnwJzOvSoj/9XVT8CfEfYXPtLp2jcItge8xgrGoHqeJWG6h2OkBrm6gkLb4QOrH5uWXB5nTUVHoD6PXVvvqvhNxy1BmIPS6jflNZwWJGMppUW4FRVYX52IvMv4Cy9cXluPspd3DJo57pS1Uyq/e1MfkJfODqzVcHRDp3bU0SmVN73RFB1KQCpuDsYE1ERATEO0nNv2pjXA+xh/qh6kE6z+a4/wBom3z888T0jRxmJB/59Y/NyR+hgejg7I/9QYpKR+wPHUI+4tri/mSQvveb6iCmAALAAAAdAOQEzrsdy1qSVq7DaoVRPghbWfhcgexmjQEr/H//AA/E/gH9yywSl9q+YDCYLu/4sQ6r/tU62P6KP90DGwpbYC5OwA6k8gJ+jcowxwVCjTOxp06am3mqgH+kyDsuy5cfjgX3FBDUA/mDKqn21X+IE2qAiIgYDxrgRl2OxCLy16h8Kih7e2oj2k32YD6U2Lw7VNC18OwOwvt4dQJ5WDn5yw4/s1bHYg1qmKNQPUDOGQhitxdQ4bbw+EbbbSB4j4LxFPEH6DhXWlpUfvUYMeZPje9uQseoMCqYpf2TiT3NQVO4q+B7CxKNcNbcEXHwktg+LsU2LSvrJZmpqyLsrgeEKUGxNibHoTLjkfZ7RxNMfSqFShUUKDprhgx0+JrC+ne+0seT8F4PJ3FSnT1OvJnYsQfMA7A+trwJvGYZcZTem4utRWVh6MLGUvsrf6KmJwj/AG8PXa/wPhuPdG+Yl6mdYPJcwwWZtihSQpWchwtRbd0SBuCQdQAVtuZHrA0WIiBlHbJWLV6CdFps3uz2P9glt7O8pp4TAIbAnErrqHz1XAU+gXa3x8588Y8FDiaolTvjSKLp+xquLk/eFuZkrwtkp4fw4o96aulmIJGmwJvpC3NhzPPqYGa4/h3F8GYsVsKpqU9R0NYsArbaKwG4H83Lkbg8vdwblOYZdiahWgMOlV0LllVgqhy2hDr+yQWW4DEeH4zU4gJG8TLrweJB60K3/jaSUhOLaWIxVA0sMqk1ro7MdkplTqNr3LHkLAwILshQrgnOq96z2HlZU/rzl4lH7N8qxORrUp1qZCVO6qAkgaWamxcWvuQRTU+p8peIFd464e/1Dhiq7VKZ10/UgEFT6EbfG0pPB1HLsJgWxOLpq7rUdCHGolhYqiUztfSR+tzblrEr/E3CWHz8XqKVqDcPTsGPob+E3tbf5iBjGbY39tVr0qFOkDslKjTANvXSLu3r8rSy8KcAYjF1EqYhTQpKwYhvttY3sE5rflc2+Bl64c4YPDtYmgfqKq3daljURxbSFdeYN2uD5C0tEDzZlRNejVRebU3UD1KkCU/snzKm+EFHUBUR6nhOxIuGJUHnbUAbctr8xLzOmnhKdK+lEXU2s2UC7beI2G7bDf0gd04Kg723E5iAiIgJ58xw/wBMpVKf/MR1/MpH+Z6IgYh2YBTmFLVzC1NP4u7P/rqmi9p//Da34qP/AJklKx3AmOweKZ8KLgPqp1A6IRfflquLXI9ZomS4LE16LJmXcVtVvCqXBA38dxpJvY7Da0Cn9k+bYbB0npPVCVqlS9nIUEaQF0E7E89uc0ejQWhq0i2tix9WNrn9J4aPD+FofYw1BfhRQf4klAREQEw7tLw30bMKvlUFNx7oAf1UzcZkHa9hXTFpUI8D0gqm/wBxvFcdP3iiBeezYIMuoaDf95qv97vG1D2Ow9LSzSp9n2JpYbB06Xf0WcAsyqVVl1N9l0JvqDEAkgXJ+dsgJWeOeFf9TU10toq0tWi/2TqtdWHS9hv09ZZogYLkFSpw1j6fe3olHC1A2w0MbNc8itt78tgZvFOoKoBUhgeRBuD8CJEcScNUOIkC1gQy/ZqLYMvv1Hodp8cJZC3DtI0TWNZNRKXTTpB3I5m9zc+5gTkREBERAREQEREBERAREQEREBERAREQEREBERAREQEREBERAREQEREBERAREQEh+JctpY5UaomopUogbkbNXpagQDuDpXY+URA6lyPD0LstJA2ulvbf9/r5/iJPrt5CTsRAREQEREBER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078" name="AutoShape 6" descr="data:image/jpeg;base64,/9j/4AAQSkZJRgABAQAAAQABAAD/2wCEAAkGBhQSEBUUExQVFRQVGBsVGRgXExgYGBYWFhsYFhocFhcZHCYfGBskGhsZHy8gJCcqLSwtGCAyNTAqNSYrLCkBCQoKBQUFDQUFDSkYEhgpKSkpKSkpKSkpKSkpKSkpKSkpKSkpKSkpKSkpKSkpKSkpKSkpKSkpKSkpKSkpKSkpKf/AABEIALsBDgMBIgACEQEDEQH/xAAcAAEAAgMBAQEAAAAAAAAAAAAABQYCBAcDAQj/xABPEAACAQMCBAMEBAYNCwQDAAABAgMABBESIQUGEzEiQVEHFDJhI3GBkRYkQlSh0xUzUmJydJKksbPBxNE0NUNEU4KUoqPU8FVjc5MIFyX/xAAUAQEAAAAAAAAAAAAAAAAAAAAA/8QAFBEBAAAAAAAAAAAAAAAAAAAAAP/aAAwDAQACEQMRAD8A7jSlKBSlKBXwmvtUPlbkexuLRJJrWKR2aUlmXJP0sg3P1UF7zTUKrw9nfDu3ucHbH7WO1Y//AK34bnPuUGf/AIxQWTNfNQqnScA4MuR0rQlTpKqFZgQdOCq5OQdj6edfLTlHg0jhUt7UyEHCYAfAOCQh8WMg74oLnmvmoVXm9nnDj/qcH/1ivMezPhg/1KD+RQWXNAarrezrhx72cH8isY/Ztw0drKD+R60FkzTNVx/Zxw097OD+RSP2ccNUYFlBg/vAf6aCx6qZqtv7NuGnvZQfyKyHs64cP9Tg/kegxQWLNM1U7jkThWvQ1rb69JfBXsikAsT2UZI7/wBlVbil9wO3doza2ykAENKRGrZ7aQNUuP32jGNwTQdV1V9rlsEHBpHiVrawLylQFS4GvxNgFRKsZZcYIxuc+EN5+VtxPgz3jWqWUTOh0+AKSSuoHCMVZiNO4XU2/Y74Dq2a+1XYeQbAbrbRjbyz5/bXrHypZSKCsUbLnIIYkZGRsQcZ7ignM19zUInJVkva2iG+dlxX2bkyzcYaBSPQliPLyz8h91BM5r7UNHybZr8NvGPqGP6DXjdcoWaozdBNgW3yRkKQMgn0yPqJoJ+lQfItwX4ZZsSSTbQ5LHJJ6agknzJO9TlApSlApSlApSlApSlAqv8AIiYsIwfJpRt/80lWCq/yG2bCM+rS/wBdJQWCuWe0/wBrUlpOLKxQSXJwGOkt02fToVUHxuQe3lkbGugczcaFpZz3BwejGzgE4DMB4V+1sD7a497BOXmmnn4lPlmyUjZseKSQ5kbJ3zuFz+/NBarJ+J2NlFcXMit4lE1skMEYjEkmjUkkY3IBQ6cHJJycVjzjxi6tWSKWO1vMwSSB5Lc9R2jZF0aEOlNRkRVI7nbBJGbNZ20l46POV6UDnwJvHLOvnkklo4jlBkDU6M2kYWvTjQhhn95kDyO8XuyQqgZmAcyOVU49FJJIAEeSe1BWuWueB1pLRkMF8uB7vNcFoHcBSwgm8ZT6PBCdhqG3c1fOH8SWYMV1Ao7RsrKVZXXuCD5YIII2IYEbGufxcMtjxB5Vhe/kdXnRm0+7q8kqoOjqGk4RVDSAnCwjSCzYq88DspER2m0dWRzI2gkqOyKAWAJwiqNx60EiHBzv27/Lz3r7VN4tK9lAmFQzST4WXOS8jxkF2Qldbs2YkjLYGqPLADaRgvprZ1FzJ1Injd9ZjVXieNQ7K3T2kBXWRgAjp/lZyAsNKwilDKGU5DAEH1B3FZ0ClKUHOuLXd2bGYsJBdJ0OsPCYf2sO2g9hCHP0nxAqreRxX51vLeV7oiUGWaXxeFgSzyrqU5HY5YEqcEYKnBzj9Sc48TMqNaWwMlxrhLqFbRHEXWRutJjSoaNWGn4m1bA1QOV+Srfir3N20Ucc3X1FGjZ4QXXEkbjWju2oF8jTpZxjIyKCqcZ5Mt3HXWRrbQ1rCsYGtmzDFLK5cHZljLP/ALnlWnYcV4bY3ME0SyzyxvH1FcdwQ0jvG2rHURjGijsdDk5DCoLhnFhay3UQkYw6Z1QAbM5R4VLA4IyjMPXxVqcS4zG9vFHGuhg7zSHSB9K5I+jIORGECAKRkEMc70H6a5D5he8BkfW3gBjlVXSGWNiQQUyVWdJFeNh+9BGxFSr2LwPL7tGgEqPKck6RcDQF8AI2cZLFcbrk7tXM/YmYVaErNiV4CrxKSwaQSTSszZ2UrG0G4/dYO9dekRzIpAXRocEn4gxKacfvca8/UtBjwy/WeCKZc6ZUWQZGDh1DDI8tjW1WhwCwaC1ghchmiiSMlRhSUUKSB5Dat+gV8cbV9rGRcgj1GKCB9n3+abH+LQ+WP9GtWCq97PB//Jsv4vH39NIx+irDQKUpQKUpQKUpQKUpQKg+TB+JJ/Cl/TNJU5UDyPn3GPPcNKPulkFBTPabxqa44XeRBBGUht520uJdSSSyI6EgYBRojkgn7Ky5YuVsY2sbVWdV6joWYB5OpHDLEyOfCpy7Z8Jxo7bZNhi5XcTHDI0Aa6WWNlyZYbrE4QDtlZSwGfyWb1qgcT4HxAwxvw2Twq2gRzsIruMKXEcM4kbRKEbV0yd8EfEMGg6NDxdIYblf2u2tEESMhLSaY10yPjsFVvAPnE5O1elhbxzXc6uusWqxW668P8SLMzYPm2YwT/7Yrn/Db+9juoy9jKjF/EpliETvJ73M6SOrYQM1yzKGB+BF3LA1fuToLjVPJcxokkjDVoZsFkLx7KyjYRrGAwJDd9u1B5cb5dAuTePMsUcSly3TzLHpjZPBIxIRRktpCHJJBDZ2mOX7maSANOmh9TAeEqWQMQjMhJ0My4JXJxny7CL5pgMtzaQamMcjl5Y8LpaO3AmDk41DEwhXY4IkIIPlH8a5kkw8gkmjjWZ7eMRRwku0KO0jyPONKrlHUAbnR5lgAGXPbrcSQ2gTW4dZM+IBHIcRjUhUqdIllOkg6IWAwXVhMvwaXUZjIksyoyRqytHEhOD+SzN4iqamJbZfCFy2qnclSu81rKrGZpUeSbXBJGE1rG00iysQJJDJ0ECqpVUGlQoBJ6ZQa9hadKNUznHc5Y5JOTu5JxknYk47V7SSBRliAPUnA9O5oZBkDIyew8zjvitPjPCI7mIxyZxlWBB3VkIZWGQRsQNiCD2II2oN6lcztePe5XMqIydLUI1JkjjiaUNpZDBqJiOQV6yKsephqU4LV0SwvVmjV1yAfJhhlIJVlYeTBgQR6g0EVxq0kjmS6gjZ2B0TojKGlhCyacByFZ1kKkbqcFhk9q25eJCS0eWH/ZuV1AqQyhgQwO6sGBBB3BBr045bSSWsyRMUkeN1RgSCrlSFIIIIwcbg1pcq3MDWwSIaOntJEzEvFISWdZdRLFtRYljnVnVk5zQfjhu/rX3XnAJOBsPPAyTt9pJ+2p7nrgK2l9PHE4khEhCOpyvZXKahsXQOqsB2P11E2s5ympdccbayowCQSuoaip74A3BA9KDo3s14pDw2+1yygwsj+7uVIDiV4gWJLBUOmMoQT4WBDHAzXf8AhHMcNz+1MGB1aSCrLIiFVLoVJBTUdIJwSQdtq/PXI3GjNcBLfhsV1MzeJ50RhHCukJsoSMMACWcgFziv0TwbhghTdI1kbdzGCFJyTgat9IzsOw8sUEhSlKBXxmwM+m9faxlTII9Rj79qCC9n5H7E2ON/xaH7+muf01P1XvZ4uOE2X8Xi/SgNWGgUpSgUpSgUpSgUpSgVB8lriyjx+6kP3yyGpyoDkSXVYRHGP2z9Ejig9+J3Wi4SMmYddGAKEFVaHEmAME63Utv2Ijx3xnS5n4tbp7t1LZ7ppnzGiRK7giNvGVcgABWKkk7a6mOKWgdUYs69J1lGjJJ05BUqAdQKkjHz9RUVy9dxtc3EJDG4tcIXYYzDKWliC4wvw7HA/JGaCPv5kjZI04cpknw/TeSFS7QARqMIXBCRhTlsKoKjOoha2OOz3y9NYoxFGCS7waJ2CgbDpSCPYt30amwMDBOa3uJ8SNtN1JAzW7KAWVQxt2XOSyjxmNxpyQDpKZOxyv1Od7AjIvLYj5Tp/jQVybmK3hDSi7iku5gE1yYjEEeSCBDjUoUhj0zl2f4iAMpA8fuEeBbS3uVvE1llLa3uA7CTUUaNOlOyhnkGopggEsQKmZucbV7xGW6aZY5GmEdvZTSf6JrdR1I1YHaRyzZOcIAFAOr5zRziJ0gENlxCQpcQTE+5TLhIpFdsFwMkqCuPmaD05RvQoeTpXEs6gRRwFNDxQBQV8MkhSBZCmcmTDdNcbrgbXP8AxC6WykkWKeMRo0hNvPGG8KkjWzYYIDudAJ28wN87XjcpuJLr3C8VTCkQRlgEjlWkkJ0mbYAMB4iN2Ixmuf8AtL4TdcWuovFb2cSReBbm6jSU69JfqRxs5XfAx5Y3wTigh7n2o2K3EMljatayISGkZ8a1bB0yhA7OpIGfyvQjvXZuW+KyeFJenomLvbukskhK519OTWilWUMQBnshGBpNcStfYrHj6Xi1ijDuEcSYP1l1P6KuHDuWZrc25TjEdybVi0ULQyMvjPiLdKQux0swBIbAONgdg3OIXUllxGbqSTrbe8ddwsZZRbumtn8D5dWnJjbWjADABGKstvb3Ns894xIikkEj2vgbpxBERnVh3myutlDFSCQMtgmZ4FxCScTdWPCK+hGMckfVXSCx6cniUaiVz54zUTwfh7vcPbzvqis9JijJLGRXLGKWYn4tAHTUHJ1RM7ZJXAWizvEljWSNgyOAysDsQfSoPmazsGdPe4YpZWyI1MXVlcdyFRQWZR57YHniom6NtHxKUvJcQKQqvpkaK36zL1BIzJIAHdcpll3MffPeZnt4LG0uLmFMkRPOzlzI8vTRnGqRyWYbbZOBnagoXOfKPUknxayBJY3WLp2+sLmCDQdKDMbiaFVxt4c+RyKjxT2fG2SJoeHyuJwqhJ2jMouunPlVCtqMQz1DkZ+hXcDJHeeXrQxWkEbHLJEik+rBQCftOTWF2tubyDWPxhUlMROrGk6BIAfhLY07d8AkbZoIPkRIYo44GtY7O70GR4lQAE7Rs8bjKsDpXOGJGVBq4VFccs1uEaJJAlwgEsbDBaFzqEcmk/kkh19CAw9az5f4t7xAHZdEikxypnOiWM6XXPmMjIPmCD50ElSlKBWMj4BPoM/dWVanFpNNvKfSNz9yk0ET7PJM8JsT2/Foh9yKP7KsNV72eLjhNj/Fov0opqw0ClKUClKUClKUClKUCoTkz/Io/m0h++WQ1N1AciSZsIj/AA/0SOKCdkTUpBzgjGxIO+2xG4PzFckvOoLhZ2dY1MDxzhxczKZeHy9Nm6cUyFiYyHBbVsh9ST12ucc82BzdbhRGI71Tp1fR4MF0jAEEqY1BIzvq8juAlH9m8Uh1N7vk7swsYWJOMAhpuoRtjvnb7MZcy8Lvbeyle1vmDxIzhZIbYR4UFmHhiXScZIJ2z3qqXXtc/YyUwT2shtyMwMr6nXBKSxvrO/TmEiDBGFRdiCGNE9ovtpk4jEbeGMwQEjVl8vIBvhsDCrnBwM9u/lQa3NntR4g1zpivn6YVCDGUUAyRxu4YxqNRViVzjyNdlsuHWdy7wR3lxMREdTDiLSKpJXfSJPiUEbldODjckivzrynwiO5dkaRYnA1h5JAkPTQEyhyBrJK9gm/f0rtHsc4nBdJxERRJG7P4Rtr6LRiNA7Y33QknO7MSRvuFkj4fweWdo4rW3uJFIEmiJZNOcfEx2YDIzjONsjtU/ZR2MELzRJbxRIpLskaIFCDLBtIGMeYNcB9nnIjzhLrUsPSuh1JzMFESxFH8CYwWdjpVslRpO3aum8+WsN7wnMVy1osoiZXmfTHc61UosrknUxCqNWcjRvlRQXjg/G4bjPSzsA+6MmVYkBhkDIJUj1BGDg1J1ynkjlQJwmPU7dSaVIiolKqsa3mWWMqQWP7Y2rJbc4IFdUiUhQCckDcnGSfXbagyqI41w2QyRXEGDNFqXQzlEljkxqVmCnBBVWBwcFcdmNS9KCAt/ey7v7raxOwVS/vDOzKurTq0wKWCknAJ/KNa/EuA3c9tNHNco3Uhkj6cUAjRi6Mg1NI7vjfyZas9KCj23tFJgg0Wk7ySKox4dIOnfJjLsN9vg+6vHjUd/MRcNHojtW95jQbSMYw2pNCl2dniLxglkHj3jJxUjdcVPDGKyLLLbzSExMihmjklZnMTLkeDOSreWdJ7AmGm5n61x75ZxySusJtymdaoC4lYmOEsTJsowzJt57gUEvy9eLdcTuLmLX0kt4bY643jJkDyznCuoOySJvj8qq9z9zZPwe/inGZLO7bMyGP9rdFSPMcg7MUAOk99B9dpHgvGmt5OtPIui8xPKjNH1INWiKKZlXGmJkEcbDLaWCnUcuR6+0zhx4gi8PiYa2zPJjB6aRq3T1Z+HXNoUeZAfHY0Ft4TxmG5jEkEiSowBBU57+o7qfkcGt2vzB7IOY57O4m6cCuqwyySknRpEa6hrkwdI1LgDGSXr9KcO4pHOmqJ1cDAOk5wSquPvVlb5hgfOg261uJxBoZFPZkYH6ipBrZrS4zJptpj6RufuUmgi/Z62eE2P8WiH3Ioqw1X/Z8uOE2P8Wh/TGpqwUClKUClKUClKUClKUCoPkv/ACKP65Ps+lkqcqD5M/yNP4cv9dJQTlV7my3wYJttKP0ZQezW9zpicH6m6b/7hqw1pcbsRPbTRMCRJG6EA4OGUjY+Xeg5tzXyLJxGwUNK6Pbh42Qkuhlt9SLMVCljrRfhUZxMrb6cNwN+EXEUwXpv1Fbw6RryynGUZchxnzUkV+iuXeI2rFdPEbySSc6mRVyHlWJVcAxW/dUQZCnA05771MXPJtkshuehcyTacF1lueq2AFwSZFzkAD0oODW/MrWwEnuKNd62MdxMW15JLsRak6QMHY4wpJwSe13/APx+gKG4uZDnraVByPCAzFmd2OBlsDRkue+MYJt8XB7UHEfAHYY7vHaAfV9JMSPKsZ7aGN4w/AoUaSRY0ZjZ6AxBIyVJK7KfyT2HmaCpe1S8uZrKGG3jmSyjJ+kZ0Z5+gshBwjbRoIi3iwSSpx4a57FzJLdyRI6NJbWseekAGCxRxpEznOASFVSM7Fu2C1de4ZOGtJLW4QtBI9xFJEQrSQaZWUyWpAxLDGSMrjXGV1YKkCqJ+BbW17oR2gikjjnDRSK7uVmOgWgVXeUNo1pHn/Zs7eEUHTuT+ENHFb2jO7e5g+NYyuma4R2UZAZQ0ULyZLeHVJGO5FWnlaSRo5GaRpIzIRCzhdbRqApZiqqpVnDspA3Qqc74Efw8MLaC1RRbzOut0aXXKkOv6RyyrhpXLAE5GGkYgto3s8UQVQqgKqgAADAAGwAHkAKDOlKUClKUGlxjhMdzA8MqhkkUqcgbZ7EZ7MO4PkRVL4AOI3Lyw3UiARFoJAjdLVlMo4RELsGDKciWPG4AyproNcG9tXNzLOj208kMgzEpibT1YlJ6ju6kEqJh01XfdJTtkZC8cZ4PZ8N92J6MVv8ASxymQDDRGJyVRFwDI2ANWC5Axk5wYflf2o2pilggbXc9QRRSPEUEyErHDLcOF2CAqrFsE6RgZbA5HwixmvTquevNJckW1vJJrkUSak1sxyWIjjLHAB3Pyrb45yy1lcx2ICXAmdT9HE6TSgMQuGmR1jY5YeAEbb5oO2ca4Ha2VpGvTSWZlgjwdf4wbbdXliiDPKqseoVRWJOnO242/Zw07JO8kxlQytjXD0perkmQvGSWiXBVURtwqqdgQKx5L4fHKJHRp0jjC2nR6ksapLBkSsml1UhmIXIRB9GTp3q3WVikS6Y1CjJY482Y5Ykncknck70HvWtxJAYZAwypRgR6gqc/orZrS42T7tNjc9J8fXpNBGez588JsTjH4tCPuRR/ZVgqA9n644TY/wAVh/TGpqfoFKUoFKUoFKUoFKUoFQHIhzYR/wAKX+ukqfqD5KP4kn8Ob+ukoJyhpUdzFf8AQtJ5e/Tid8epVSQPvoKvyg7vJaFgcNBc3TeeGurhJI9/I6Wkx8gavNV/l6BUnkjTOIILa3z80WR8fyZEP21YKBVd58iPuZkUZNvLDc98bQyo7/8AIH2qxVq8Us+rBLFt9IjJv28ald8fXQQfCuFq0l5DJvi566HcFOrGjBkburB+puPX51XiG4fexPKuQRLGAEJD9Qh9dtpXCXEjBFeHYMclNs1I8n3R60BbUWubFNWc+GaybpS9/UzDfz6Z+VXagieX7B1VpZwouJjqk0nIUDIRFPoq4HzYsfOpalKBSsHlUEAkAscAEgFjgnA9TgE/YazoFKUoKtz/AM0LaWx8ehmUkkMAyRL8bJn8s5CJ+/dfIGvzdwWwPFL52lOiGKNppdJH0VrAANMerzA0oM+ZBPma6J7elkXq6vhaW20nI2j6Vx4PUDqrI3zJHoMc65OgDJfxhiC1jIe3nDJBOw79isbDOfsPYh0r2V2CXLHik7rDBZM0MEPhEUUaoDuz9my4OvOWbJJ3rc4HzC3G+LRSxqiw2zO6FtHWVPolOrw+ANvgeI5Z8EaQV2b2/HC+W7b3SBJGuemviVXUyTLrLSKch2OAuOw2HZQKy9htosXViMJSeNdMkiE9KTLalWQE4M6ZYdhhWA86DqVhYpDGscY0oowBkn5kkncknJJO5JJNbFKUCtfiEmmKQ+iMfuBNbFeV3EGjZW+FlIP1EEH9FBFclLjhtmB2FtCP+mlTVQPIK44VY/xWD+rWp6gUpWKuDnBBwcHfse+D94oMqUpQKUpQKUpQKgORAfcI899Uufr60lT9QXJLZskP7+X+ukoJ2ojmeNnhSNULCWWJHxnaIuDITjsNAIz86l6ieJQO91bY0dOMySvqxqB0dNCmdx8bgkevffBCAh4xdLcXfSWBkacgGSWfUvTjiiI0JAwxqQnZhkk1swceumY50AbAYsb1tzgbkqoA885qT5PhxZxt/tS9x9tzI9xjf06mKmcUFV/Z+4LAKkpyf/T5F8ie7zgDt3/xFeK8V4gz46EyjGx93tgM7dyb4n1/Jq4YpQUPgl08Yh6qaHgvZbZycZMd0plT4NhmSSAbbbVfKo3M5Mc12MkBoIr+P012EitKM99wLcY7EE/OpjmvmdrWKJoo2kaaRY1IRmVA2+pgu522VQQWJAyNyAl4uIK0zxDJaNVZjtga9WB3znC57diPWvaa4VFLsyqqgksSAoA7kk7ACuUzQ8Wa2MqJIsuVd2dxE8ruYxpWHJjiWPw/SN5W+DqVzU9wrgd/bwpaxnNuhSEsBHHL0miUvLEwJwwlLA6tRJJIPag3uIceje6QxhZXQxxwnxFercqZHbOMaUtl6mQezkeYq0wzhwGXDIyhgwYEEHcYx3GN85qAm4ZIswforINbsW1lZI9bAM4K5J+hUKABqOnGQGNTXD71ZVJVXVVOka42jzgDdVYA6d8Zx5bUG1SlaPEOMJFt4nfGRHGpeQ5zjwjsNjucDbvQc69v1gpsOpuXBVcBcjSHBLEgZGnJHfHjPniuMezSyabiKQoQGmiuYgT2zJbTKM7HbJFdz9qUtxLYyficmgJICdUbyKXXQp6aMfCCckg7YGx7jkHI/K8sNzI10wsiLedI2uW6AM00bQIMPhsYdmyBtpoJDhfAbq+swkExMVq2Taxs0skMqAIHj1MAwdixADhB4yNxirl7JbuSG7nW4sHttZBjJVwIUnY5X6QgaHkRQCMsSFG4UabByPxaOy4boaKPMCZb3NzcGTfc6gN38QbGo7asbKcQHB7a6TjMAgLCwCPCv7bpQIruGk6qgNNrYMRgjIA8gQHY6VjGTpGe+Bn6/srKgVhPHqUr2yCM+mdqzrFzgE0EF7PyTwqyz+bRev7hfWp+q97PXzwmy+VtEPuQD+yrDQKUpQKUpQKUpQKUpQKr3IP+b4s99Uv9dJVhqD5LObKM+rSH/qyUE5VW41fEve9LJmhtlRRn/STdRlA8s5Ee/wA6tNUkT3Es06RvrP7IQqyhse728SRStnByA/TIxjcyfM0Fws7cRxogGAihQB5BQAP6KzaUDOSBjc5PYfP0rGe1V9OtQ2lgwz5MMgEfPc1r2fBIIlZYoIo1f41SJVD7Y8QA8W229B7G+TJGoZDaTvnDBdeD6HTvXvSvOa4VMamA1MFGfNj2A+ZoIDmu4jims5JACHmNoxIJ8FzGwC4Hk0qRDetvlKfVaRrnJi1W7Hfd7djCx39SmftrLmnhzzWrrGFMqlZYg/wmWFlljB3GAWUDPzrx5Z6ubgyQNAry9SNGaIkBkQPnpOwBModu++seeQAkuKWXWheMHSWXAJUMAfIlT8Qz5ede8KkKAx1MAMnGMnzOPLJ8qzpQKUpQKqvF+T2a+F5C3jZVjkRp5olZV1aWDQnuNR2ZWB2xp3JtVKDkHFL+RZ7qO6LdKMiMW7cSxrRo1cy/TIBODqI0lwoxgo2K3Pwys2t+i1lG8bKEYG4tCX0gnLBG75ycgDBO2K6nTFBzDgXDFdULWTMYVCwz9WZGkhyCNTW0WGde2cZOAfM4lLP3kRuIrd1dm3ZFKtpxjea9Oon5iNsem9XvFKCO5d4e1vZ28LkM8UMcbMM4LIiqSM74JHnUjSlAoaV8btQV/wBnv+arL528R+9AasNVv2cR6eE2Y/8AYT+irJQKUpQKUpQKUqL43zDHagGQO2VdgEQscRrqPy8wPrb0BICUpVduuc0jnkjeGURxSRwvN4DGrzKjJkBtYXxqC2nAJGdt6norlW+Flb6mB8yvl8wR9YNB6VU+BXU1rbiE2Vy5RpMFGtyrBpHZcFpgdwR3AqVsOZElhWRVPikEYUMhbBcoH2bGkqOpsc6d8Gtv9l4eokfUQvJq0KGBLdMAvjHpkZ+sUEUnNE/nw28H+9an+8V9fmOUAleHXZY+WbUZ+3r1L3l+sasfiZRnQpXWdwBgMR3JH316RXSMSFdWI7gMCRuV3x23Vh9YPpQQcfM8578NvB/vWp/vFZvzLMBtw+8PyzbD+8f+YqWj4jEwysiEDG4dT3JUdj5sCPrGK8P2aj6qxeLLHCtpOhsJ1Mq3YjT5jz2oI9eZZvPh94Pttf8AuK+ycySgbWF2T6fiw+vfr1M+9p+7Xf8AfDyOk/8ANt9e1Yy30a/E6LjA3YDGrIHc+ZBx9RoIheZZfPh94PttT/eKxn427adXDrptJDDItvCwzgjM/f8AxqVueLwxoXeWNVUBiS6gBTgA9+xJAHrketZJxBDnxAYcx7sN2GNhvvucY75oIteYpP8A0+8H/Df2XFZfhFJ+Y3f3W/6+paO6RvhdTj0YHzK+XzBH1g+laa8eiMxiB+GJZy+pemEdmRfFq7ko3ljbvQai8xy/mF4P+G/suK+/hFJ+Y3f3W/6+pdLhScBlJxnYg7bb/VuPvqKtua4ZJniQOXjkaJ8KMJpUMXY5wqb6cncnIAODgMRzFJ+Y3f8ANv19Pwil/Mbv+bfr6kIOKRtpGoK7jIjZlDjYMQVznIBya1k5hjIuTg6bU4dvDpYiNZW0HPkrAHON6DwHMUn5jd/zf9fWJ5klz/kF59f4t/3H/malYOIRuQoddRGrTqGoAYzlc5GMjP1isbviKRg5OSuMquC/iIUeHvuTQR34QyfmN3/N/wBfWP4SS/mF5/Nv+4qVXiMRDESIQoyxDrhRuMsc7DIO59D6Vmt2hbSHUtjOAwzjbfHfHiX7x60ET+EMn5jd/db/AK+n4QyfmN391v8Ar6wj5iLSEoAYRP7t8LBzIpdZCmTpZFbGT6JJ3wK3OFcfintkuAdCMiuQ7KCmpQwEm+FOCNs0HgOYJPzK6+6D9fWP4QyfmN391v8Ar6k24hGNWZEGnZsuvhPz32r16y/uh2z3HbvQQvI1hLBw21imXTLHEqsuQcEDGMjbtip2vMXC4zqXHbOR3Gxr71R6j7/r/wAD91BnStODiavNJEAcxhfEcaWLgthd85AwTt+UvrWysynsQfLYigzpXwMD2PavtApSvBpJOoAEXp6cl9fiDeQCadx89X2UEBHycx1LLMHja4N0yrFpLyag6LIxdtSIVTAABPTXJIyDlyzyi1okg65kZ4441YxhdHTVhnAJzqd3kOfNzv6RnFuPXkizqkEirpljH0EmoEyR28ZDgnVs0k+VGAukbkMa2IuM3SyMip9CswjQ+7ykiGOFpW2LBnkYr0wcBQSDliQpDHh/s8EPQKzDVAECnogAiGCWCLKhu4aaWQnO5cjsBiS4Dyilq6lWBWNJI0XQBpEkvUxkHcBFijGd8RjfevK84nfJb2rCFWncYnRVJVG6Ej5B17KJVVfys5wDkg1Gjme9yitFpaToMPxaU6RPIkRDENhTGA7tk5w6beFiQ24uRAHZuoCz3CzuxQlnVZnuBGx6mAoYoBgDaIZB7D34Jyv7iJGj+lJiAC6FV2kVpZW8ZbHjkkY4OANt8CsuH8UuZLe6kIXUpkEA6MihgAXjLBjqbIZFYYXxI4GRio2Xjt3LEQ8DR62ihx05A2bn3fDBkkBURhptZHY6QGypyDh/s9UxRiUqCVtxLHoBDiEtOysdRyWuXaQt5gBcdyUns7LFtU4YEMAOlpyJLhJ3Vyr7qY0SDbGEUAbbHQt57hneZA6yAXMyCRJ+mZJJRa2wcDBwIYslfWTX86nuB8ZuH94eVWKxJHpQQGN3cxCZsBnbJ8YjxkjUh3oI6LkLVNL1DlW0EvpXD6pjczBE1HQCyQJkj4Y9tzqr24d7PESONJWSXTKsshMR1XDRh9BlLSNuJGMhxsTnbc5005iuA4uOk7F0EbRhJdCiO2mvG0A92Z3ihDkDJVtgdqm+LccmiitsAGaZo1fEMhADFUdlTIK6WdWKswIUN3KmgjIvZ2QwJlQ4MOwhxtHc+9Sfl/FIViUn0iXYgAV6QcgEHxTBg3x/RbkG4lupNBLnQZS8YcjyhXAGwXy4hxmeW3jk0sFMiyvHHFIJYlgWS5ZHbV4yxjjiKhRu7DfUMZSc1XYTIhBdVcFelJhmSBHDq2dlaeRECbkqS2oaWCh8tPZ4yPGeupEZjYjo4LshnkfUQ/wtPN1gu4Vo07gV8Hs7OhVMykDoAgxuAyW8LxaTiQHHUdphvs3me4km45cCyu5emrTQdUIgjkAcxIDgAnU4L6gCvcYrW4hxmYgLJGUjaVYjoEoZTrMmdaMGwIU3wMa3AywBFBJcG5cFvPNIugCUIoVU0hRGCgO5O5jESEDA+hU4yTUTb8jSIk4WdQ1zDKkx6Rw80jSMsqrr8JUSMpGTkBBkaRSHmi5LwqVjOud1dRDLlYQJAjIWYa9TJkttpDfAQM1py88XXQSZYU0vFJOR05nMarFGVRsadUnWlVPCMYRzsQQA2b32dB3eQShWcylj0s+GUQxqow4wFgjMXzEhOxxW/wDgkfc5rfqrmeRnd+lsySOCyFNf+yHSyCMDGO1ettw9p3ndppQpmQKEdlCi2IDAZHwvIH1fuhtmpmztunGiambQqpqdtTNpAGWbzY4yT5mggOEcndC66/UDH8YLAx4Ja5mWXIbUdIVURMeYGdq0rb2fshDdZC/vAndzExaRFkkmCNmTY9RozlcD6Jdjti5UoKOPZmFjSNJVCIYsjpuOosccqESFZQSTJM8uQRg4G+AasXBuXlgkmk8LPK+QQgUpEqpGkSn9yqoPtJOKlqUFVh5NkELQm4yv4wyMIyH6t0ZCXkOrDFeq4AGM5zttWo3s2XqI+tNIbxx9NhGYgiRRooWQfBGpTLZDdV8rg6autKCi8f5Wl6YjjQTGR7iaWTAUuZA8awnDAoDFM6iQE6OkDg5rYufZ8XaQGVRFJ1QVERDaZukgy2vusKNCNsBX7etypQUS95RcToqxLJDrZjhQqsk9xFI6t4/D0khjPYiTdcDfObcozGXpO+oMs83WEShIppVSHEaMxOSXupcHYGY96vFKClN7NlCaVkBGpviQnwE2yiPIYEL7vbiI4O+snbsfSLkFu5nAcG5YOkRUhrsyFsDWQAMwEY3Bg7+I1caUEZy9wUWsIjGCe7EBhk6VXPiZj2UDvjYYAqTpSgUpSgUpSgUpSgUpSgUpSgUpSgUpSgUpSgUpSgUpSgUpSgUpSgUpSgUpSgUpSgUpSgUpS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AutoShape 2" descr="data:image/jpeg;base64,/9j/4AAQSkZJRgABAQAAAQABAAD/2wCEAAkGBhISEBIQExQUFRQUDw8PFA8UFBAQEBAPFBAVFBQQFBQXGyYeFxkjGRQVHy8gJCcpLSwsFR4xNTwqNSYrLCkBCQoKDgwOGg8PGiocHBwpLywpKioqKSwpKSwpKSktKi0uKSkuLCwsKSkpKiwpLCksLCwpKSwsKiwpLCksKSksKf/AABEIALcBEwMBIgACEQEDEQH/xAAbAAABBQEBAAAAAAAAAAAAAAADAAECBAYFB//EAEsQAAIBAwICBQcGCgcIAwAAAAECAwAEEQUSEyEGIjFBUQcUU2FxkZMygaHR0tMVFyMkUnKSlLHBM0JDVGJkwhZjgqKyw/Dxc7Py/8QAGgEAAwEBAQEAAAAAAAAAAAAAAQIDAAQFBv/EADIRAAICAQIDBgILAQEAAAAAAAABAhEDEiEEMVETQWFx4fAUsSIyM0KBkaHB0eLxI1L/2gAMAwEAAhEDEQA/APJo0qwiVGNKsKtfQxieU3YwWpqtSC1MLVBLIhamFqQWpqKagWMq1MLTqtEVa1AsgEqYjoqpRFSsawIjqQjo4jqQjrAsCFqXDowjqQSgawHDptlWdlLhVgWVdlPsqzwqbh0TWVilR4dWSlLZWBZUaOoNFVvZSaOiaygYqG0dXmjobJRDZSK0xWrLJQ9tYNgtlLhUYCmzWo1gDHS4YFE299MOdChrANHk1B1qw6UJlpaGsCRQXFHNQZaDQbKxWlRStKp6RtQZEoyrSRaIFqyRJsQFTC0gtEC01C2MqUQJThaIq0aFbGVKKq0gtFVKFAsZUoqpSVKMi1jEVSpCOjBKmIqUAAR1LhVaWGiCGlsJTEdT4VWxBUhDQsxS4VMYav8AApuDRsxzTDURDXSMNQMFGwFAxVEpV0w0No6ZGKTJQmjq60dCZKYxReOhslXWjoDJTGKxSolasFaE4rUEAwp6ltp2TlQoNgGqBTNE2UmbHIUKGsrtFUGSjbaYiloaysUpUbFKhQQwWiBamEqYSnSItkAKIq06x0ULTUBsiq0RUp1WiBawLO10V6NG7lCZwMO2TnaFTbvdscyBvQYBBJYcxgkdgtowOOJO2OW9YItjetdwyR7a6Hk8O2C7k/Qspmz4Eu/3Q91eeRrgAeoCvOnKU5tXVHoY4RUE6uzaCfRvG6+Db/ZqS3Wjj+tdfCtvs1jAKlihpfVj0uiNoLzR/G6+FbfZqQvdI8bv4dr9is1pmgXNwCYYZJAORYDCZ8NxwM+rNLUdDuLfHGhePPYWHVJ8NwyM+rNLtdat/NBpf+f0NOL/AEnxu/h2v2KQ1HSfG7+Ha/YrGhakFo6PFi7dEbL8I6V43fw7T7FL8JaV43fw7T7NZALT7KOjxZtuiNd+E9L8bz4dp9ml+EtL8bv4dp9mslspbK2jxZtuiNYdS0r/ADfw7T7NN+EtK/zfw7T6qztzpMscaSvGypJjY5GFfK7hj5udVClBRT5MNJdyNWdT0rwvPh2f1VE6jpPhd/Ds/qrPXWkTRxpK8bLHJjhucbXJUsMf8IJ+aqZWso3ybNt0RqzqGkfo3nw7P6qgb/SP0Lz4dl9VZQrUSKOl9WDbojVm+0f9C8+HZfVUGvNG9HefsWX1VlSKiRRp9Wao9Eao3ejejvPh2P1Ua10nTrzdDbLMJRG8gjlSGNpQoyRHJFyV/ANkHw7xjcVpPJxLt1O3/wAXFT3xP9VLJyim03sMoxe1IzF9aCN8A7lZUkjfBG+KRQyMQew4PMdxBqmRWg6WRATIB2LDw/h3E0WP+SuGy16eN6opnnzWmTSBYqPDqe2nIpqFsC4xQivOrGKiY6VoIDb6qVENKhQbLgSpBakKmBTErBhamoooSlsogGUUUJTKtGUUDWbjo4uzStQf/JIg9rcZv4SLXn4Fba7LQaBqDg4LT2kanwGy0iYe/fXl8eqyDwPtH1V5sFqlKXV/sj1ltFLwO4BXV6M6SLm7ggOdrydbHbsUFmA9oUj56y8es+K+411+j3Sxba5iuNrfk3yV5dZCCrAY79pOPXijOMtLrmZVe56B0+6UTQTrY2rcCGGKPPCCqzMQcRjl1UC7ezBJPgOdCx6fubaS2u0NyHBAclVcAjvOOZBwQe2uzrOgW+qst7Z3UXWRVeNvFRyJA6yPggEEdw7O+leR2OmWrxSNBc3kudibUfh56obBzsReZJONxGBzwK4Y6NKjVy/Us9V33HJ6PdFFktnvLqXg28YwXUbpJHGAdgIP9Y7QMEknAHj0bXohaXUUjWM0zSRjJhnVAWHPGCqjGcHB58/CjaBNBeaSdM4yJMjh03sMSBbgTKc9/Pke8dtXdCt00lJri4kjaVkCRW0Tb3kIy2BnHMnHqABJNNPJJN7072QqituhldHsLRkklu7pIFQcoQyedSkDJCRtknuAABJOR3V2bDota3dtNPbPco0QJKXAgKsQpbGY+XcRyJx4Ve6IW6NZStF5v58XY5mAIUFweqD3bd2PX212NGu5BBdpc3UMkpjOIleHEQMbYHVAGWPdz7BS5M0k3TqvfIMYLYx3R7owk0El5PIYrePPWUZkcgDO0EHxA7CSeVWP9nbKaGSS1uHDxjJhueGhftI2kAduD4+vFXujk8Vxpjae0ixSBg8Zc4V+uJV5/rZBHbjnVWXozb20Mkl5KrPjENvA4Z3fn4jvJHcAoBJPgzm9TttO9kKoqlsdfXLaB9L0555WjjVYT1FLyyFrcqEQYODzySRgAGuLrXRO3FmL61lkdNyhlkC7gC+w4wowQ2Mg+urXSidW0zTk3oXXhblUgkEWrA9XORzolvcp+ApIy6h+IcIWAY/nKkYXtpIOUYqSf3qGdN14HI6TaS0em2dwZ55A5QiCRlMMJ82kbMagZGMbe3sY1e13odYWbRGa4n2yBtsarG8zlcbmGEwqAEZJHawHeAZdKZ0bRrNA6l12ZQMpYfm8o5r2jtqPlQuo5GsWV0bbDdA4ZTjcbY88Hl8mmhKTajdW2ZpK35HN6XdFYbeCC7t5HkhnYKA4UsC0bSKRgDkQhGCMg4q1f9ErKzhiN7NPxplJEVuIzsAxuPWU8huAJJ5nsFH129jOg2gEibkkhONyllP5Rc4z66fXNV0/VYoZhfW9vNEjI8crKBhtpYc2HIFRhhkc/cVKbStuk2m/kbSu452vdDYIdPW+inkl3SIoyEWPY8hUdXbuDDkCCe3PsGPNeia9Jbjo23Ak40cdxCvG2lRI4v0EjID/AFdzMB6vHtryyTWB3KfnIFXwapJ3vuJNUy6a6/Q2bZqFo3+YRf28p/qrJSau/cAPeaLoupOLu1YscLeWjYHIcp0PdVpQbTFXM2XTO0CzHxFzqKH2G7adR7rgVmXjrddPLPFxcE998WX2SWNtn6YjWPmjrq4d3jT977nBnVZGUClCZMVdaOhGOugkViM02KsbRTEUAlTFPR8U9ANhQaMooC0ZKNErCKKlikpogrC2DAohHI+w1LbR7SHc6L4ui+9gKz23Bz2NJ0yfHR4/49S2+0R3DKf/AKq8mFeoeUSXGh6cAeUt1JP7RIJpc+9xXl4rzsCpPzZ7cu7yJCpCoipiulExmhU9oB9oBo8NvgdVTj1Ly+ioKK9Zh1EwaXpYWa7i328kh80tYrrfllI4hcHbjJx45PhU82V46pXY0Y6jytogeTD5iP5GpRQqvYAPYAP4Vsp7K181l1K6W5mlfUJIQpZbZ5UEPVMqgYTAXPVAPIDxrqWHQe2F1BZvDPJmyW6k1BZHSJ3ZGPDCBdojBAwQ27O0c+eV+Kilun/nMPZvuPPmjDDBGR4HmPpoyggADIHcOYHzVttL6J2QhsjO25ryJ5dwmljliGOqtvCkTCYj+tuPzY5VPgQrYadHJDJcKb+/gDI7wLg3ZTiclLFyBlUOB8rPZQfFx5JN7/zy/LwB2T7zFcVv0m95po8gHbkDvxkD1ZxWv1Po/aWkV3JIsk/A1RbRFWXgh4jaJMVkZVPMbm5qASVA5DNWdZ6PRwJqsUZl2I2ilUDFiRPcjKkf2hGernvx20fiody5+n8g7JmHMjeJ95obE+J99bbW+jVtwrg2yj83aDc5uJePGjkBmu7aWMbO0kbPD5qzGpackW3bcQT53Z4JkbZjHytyL255ew1XHmhPkLKDjzOWUGc/T30PhgdgHura23ReJ20jqOVu+MJyGfBZJFGFI+R1dx5eB8KncaFZQQxyyQSSmTV7vT9ouJIgsSTSKj8gSWCoO8ZzzpHxMFtvv6rr4DLGzBtGO3A9uK2C+UQm2S0vbKK7WMLsZ5Ht5AAMKchDz28sjGRVnWeilraJfyPDLdCG/SzjhErwiKJ7ZJ+NI6KSf6TYMggkDlzJqn5Uo8X8ZAYBtOsmw3yx/SLhvX1edTeTHnklV+PLp+Pf/o6i4JsqdJOnr3NsljFBHa2qFW4EbGQuVbcoZyq8g3W7OZxk+OVNEYVA1aOOMFUUI23zBmnhl2uj/oyI/wCywb+VI0KYdVv1T/CtQUe1+UJszvy7rGf5pI7mP+MQrFypW06XkOsUw/ttKs5B4ERXA5j5rs1jTQ4T7Ne+5fucXFbZCmyUBqvlKA8Ndhz2USKiRVow4qPCrBK22mq2EpUoQCiiqDUUejJinIWSSjBKiEoi1jEglXNNGJUPg279kFv5VWWjFtqSOO1ILhx7RA+PpxSTVxa8Bsf115oueVhOFZaNb9y2rk+1I4EH/U1ecCvSfLp1bmyi/Qs3HvdR/orzYVwYHcE+t/NntT5kxV1NJnPBxE5843CDl/T7WCts8cEgVSFep6Zpccq6OjrxGi0S7vIYNxTj3JeJkj5YJzzOB4UcuXs0n75GjHUed3emTQ7TLGyb9+zcMb+G218ewnBro2fS2+iRYo7mVERQiIrAKqjsUDHZWqj0xJU017qyWO4kvp4zYxDzRrmzWF5Gk4EjDaeKFzzG4frVfk6O27z6e5t4Eil1F7domtHsJmQQSMIpImJWVQVHXHfgd5qT4mDVZI3z6VtY3ZvuZ5/d6tPKpWSV3BlM2GORxSu0ye3HKtDZ9O3iRBHDtdIDCh85uWtkJTbxRaHqhsHs3Y51es+igSG6ae22MdbtLeDiJsYWz3qqRHnnw2Q7cjkQKNqNrbONbiW2t4ls1VoJo4yJkbeytls9ZcqcKAAByrSyYZfR07Lp+C7vMCjJb2Zaw1y5hi4EU8qRkEbFcjtHMg9qk9vVI50XT9euYVVIp5Y1QMqorYRQzbmwvZnPPPaOeO01v4ujcXnTxiztmslsWkiu8BpZpeEDuMm78oc7uWOW0HwqjoGhxS2lsnmyK72PFeea3MsUz7MmUXsT/kef9U4x4UXxOJptx+XiDs5dfmYbjsYzEWYo0pnZSxYPMV2mVs82cgkEnnR7jU5n4m+R24vC4mWJ4nCOY93jtPZWs0PSlKaWEs4riK5gR7u6aN5Xjlb+lTig4t9g5jxPr7at6Le3sBLHBDMzajqFrHPKu/ECNJw35Hrnai4J7M5qnbQbpRt3ty9rkLoklbZx9Zv7wqsFzJMV2xyiKRjhl/qO3e4yMjdnmM91chhXox0K284l/JKzpo9lPFbiHjiSVmlEkvADKZmGF6ue/wBlVhp1r5y261AYaJd3b20kS26GaN4+HMkAdngLZkGDgjby76SHFwivq15KgvFJvmY6y1i7VRbwyzhS+5YYi+S+d3VVefaMkDt55zzoU73LwmRjKYo7piWYnYl4w3HOeYkO4++tvoEse/RrsQW0ck1xeW8vDi4cf5NiqSIueq+Fxu5/KI76rz6RG6XbXUSQH/aC3jLiPhFbRyiZB7QHHWLeLlq0s8VP6q8eV86YVB1zMZD0hukkkmS4lWSXHEcOcyYAALZ5EgAAHtHdVO4uJp3Xc0s0m1YlyXmlZVyVQdrN2t7zXo3SDRbVFnDWnDEVzAIZ0tUtYypmC8NpmlPnSup7QCeecA1Wv76G21yK3htbWJI7uBeIIxxG4qJ1t2cLgvhQOz56EeIg/qQ3rw7kFwa5s82kUgkEEEEqVIIZWBwVIPMEHuoZr1iTRYzPqkklrGbhLlOHCLPzrdaOxPnS2u9eKztvBkGfk+2sP08soYr0rDE0CmCGVoGCpslbfu2ortsUhVO0nIyeVUx8Ssj01uCUKVmcNQNTNQNWYh7NJHv0zTJPDR3i/ZW2b/tVlpID4Vp9Lk36NpGP07m1Ps80uuX7Ua1zNoqfCuk14v5s5+LX0kzjCE5xRY4QeRroyIO4Cue4O6uu7OLkBliFVpIgKsyk0F8UTAsilSyKVYJXFtUhDTInro6g+NURASKaOkZqAU0ZMjuogsnHFVy1iB6p7HaCH41zFEfoY1Wjkrs9H4g88S+Nza/8svE/7dRzPTBv3zLcOtWRI43lvmzqoX9G0gGPAl5CfoxWCFavysT7tZu/BfN4x6gLaMkftM1ZMVxYVWOPkezPmyYoombKnc+VGEO98xjuCHPVHsxQRUwasIGedmbezOzcsOzO7jacjDMSeR5jwoj3TMQzu7sPks7vIy9h6pYkjsB5eFABr3O1OoJommjT0RpeFbiTfwsLDwGJP5RgM79g+epZsqxVtz/AaMXK9zxfz5mJBkdjlWO6R2bK81Y5OcjuPd3VPisd3WbrfK6zdfv63Prc+fOvU+nc834EB1CNPO2nQI0a5WMCYdZpFyqEx5GM4bOB21ko+hsMMEE9/eLaecLuig4Ek0pXAO99p6gwRnI5ZGSDyrY+Ig421W9db8qBLG72Kq9L5wGCR2kbNE0DXEVuY7gxt8oAh9ik4GSEGcVy1mbZw9zbMEGPcwjIPaCmdp91aKbyfypqFtYGZNtyrvFdqhZGRIXkY8LfnPUAxu/rg5PZUtX6Fpb5iN5C90Z4oltRtjKxvIFEsjFzs6pD4xyHj200cmCPL72/J++vkBxm+fcZ9ZWClQzBWzuQMwRuWOsoOG5eNMZOQGeQ7Bnqg+IHYDWrt+hdo9yLFdRVrplJAjtnkgB2F9hkD4ztGe0fyru+Tfo9DHeXUMzpJNEGiNuYWZAgdSJxK3V55+T2itPiscYuS3fPk1fjy/UCxSbo854zZDbm3DkG3MGUdwDdo7T76g0jZY7mywwzFmLOMYwxzluQHb4VoOjPQ2O8klit7zfHDbxSi5a2lQzFtwK8N3DLjaOtk5zVboZ0YOorMRKIuFBHNgx8XfvDnb8pcY2dvPtqnbYkm392r2e18hdEjiM55DJwDkDJwp7cgd1RlmZs7mZskE7mZtxAwCcnngVpdM6GJJp0Opy3awQuzB1aF5WjAlaMbdjZkYso6oUfK78c49JehQggt7u3nFzBcOsaHhmJw7Z2ggnnkgjmAQeR9W7bFq03vdcu/wAw6JVZl5ZmYAMzEL8lWZmVOWOqpOF5cuVClYsSSSSe0klifaT21ttQ8n1vbtFbz6gkd3KqMsHAkeFdx2qjyA9XLAgM2M47K4XTPoudPuhbGUS5gjn4gj4Xy3kXZt3t2cPOc9/qpYZsc3UX+jC4SStnEa5fdv3vvxtEm9xIF/RD5yB6s0BjkkkkknJYklmPiSeZPrqTGoGqUkayJqBqRqBpGE9g6EyhtCtif7HVQns4lyUP/LOffXPeYDlRvJowOi3oP9nqMU3sCrat/pNUr4YkkHhJIvucipcN9aa8ffzOfjOUWJ5xVaScUKZqrEmu9ROCxS3FVnk51KSguKNAsiZKaolaVYNlqOPNWY4TQEFWY5iKYhYVB6qsIBQ0uB4VYR09lKESwiuz0Wt/z2zA77p2Psjsrhuf/Ey/RXLVRWj6ER/n8A8Ir2T5xwIx9DNXNxMqxy8n8mdfCL/qmeX+UGbdqt83+ZI/ZRV/lXAFX+kE++8u37d15dEH1cd8fRiqFQhtFLwPUk9yQqQqANSBqiFJns+avXtcNje6bYWw1O0t2gjhZg0kbHcINhQqJFIIJPuryEGpBqnkxdpTuqDGWm/E9Ov9Ys7PRrjTkvFvpZ96rw8PHCHCjOcsEVcbsZJLE49XXvemIu4LaS21Czs3WMJPb3fBVg3LLIXBJxg9nI5HMV46GqQak+Ei9297vu+Qe1fTY9Oj6UQnWbFpL0TQ2yXO67dYILdZJbZ12xsoAZfkjJJGSAM86zst3ayaw8szK9q967O4O6N4+YViR2pkLn1Z7qywapBqrj4ZQ5Pur9bsSWS/zs9ht+kEcWoK66jpkdgvJLaB7cysOFgLLhOoA2Tu3gdUDHOuf0a6T2ket38zzxCGXIjuN68Fj+TP9Jnb4jt7QRXmAan3Ui4KNNXzVfqn+wzzctj0HyfXlpp15NbvdwSRPaxILxHQW+9Seoz7iFbDeOPfV3oOLDTfOVfUbSUyQLGjJInDCR7gu5844h3/ACR4V5jupt1NPhdd3J/Sq+W9cgLLXdyNgmrwf7M29pxY/OFuNxtt68YL51I2Smc42sD7Ksz9IYRoVlEssZuYb9J/Nt68UBLmWQEp2gEFeeOw1hC1RLUz4dPv+9q9Ddq7vwo9L6Xfg28miv5bl7ZjDFxbKSFxcusbMQsa8juySuRuBxyql5bUAv4WHfZoPXhZXxn9o1yI/KbeBY1dLScxY4ctxbmWZMYwQ4cc+XbjNZ/WtamupmuJ33yMFXONqqq5wiqPkqMnl6z41z4sGSM4t8o33jznFp1zZRJqBpyaiTXYyRE1E05qJpGE9M8meX0jWoR8rgySKO/JtWC/SlT1hhx5fAuX+Z8P/qpvIa4L6jEf69pEceoGVT/1iq95z4bdha3tnPtMCD+VT4f7WS97pfwQ4z7OL8f5Kz4oDpRGNCY16J5dgnjoTJRC9RMlENguDSqRelSj2i0I6IqU61YhtmPZRuiAJVoiiraaax9VFTTwPlGl1oOllVTWp6DXyJdxbyBvinhVjyAlLo4QnxZVOP1DXD81T/w0+IgCp5hgAysAysO3mDyPOo5orLDSXwZOxnqZwrryN6qJHAjjkG9iJRLGokyc79rHIz4UL8T+q+gT40P11rFuyPkyzgeAnuQB7AHpmv5PTT/vF195XIseb2vU9F8VhMp+KDVfQL8aH66X4otV/u6/Gh+utWl/J6a4/ebz72iLfy+muP3m8+9o6M3teovxeH3/AIZEeSTVf7uvxoftVIeSXVf7uPjQ/arZJcyH+2uP3m7+9owlk9PcfvN397Q/7L/PUPxGJ+/QxA8k2q/3cfFh+1Uh5J9U9AvxofrrbbpPT3H7zd/e0RTJ6a4/ebv72tryrp+XqHtsT9+hh/xUap6BfjQ/XUh5KdU9Avxofrrcqr+muP3m7+9oywN6a5/ebv7yh2uVf5/YbXjfv0MCPJVqnoF+ND9dP+KrVPQL8aL661WpTXCzCOOZ9vDVyXnvic7mB7JgO4UbhXZRiJmyPGe/IIx3flqhLjpRdP5f2LRxKStfP0Mh+KnVPQL8aL66X4qNU9Anxovrrc6PHJJCrvNNuJkB23F5t6rsoxmUnuq7+Dz6a4/eLr7yqLicjV/t/YRqCde/kecfin1T0KfGi+ul+KXVPQp8aL669HNgfTXH7xdfeVE2J9LP+8XX3lb4jJ7X9gfQ9/4ecHyR6p6FPjRfXUT5IdV9DH8aL669FNmfSz/HuvvKG9u3pJvj3X3lHtsvteptWNe/Q89Pkg1X0MfxovrqJ8j+q+hj+PFW+dG/Tl+Nc/eUBmf9J/nlufvK2rK+n5eoO1xLqYf8Tuq+hj+PFUfxOat6GP48dbR3fxb4lz95QZLmQf8A7nP/AHKasz6fl6i/EYl1H8nPQ+40qS5vb4xxRebGIIHEjOxkVgRt/V2gDJJb38TUAQUUjDLBCjL3o4XJQ471yFPrBrpSzMSCcblOVbmzocYJRnJKHBPNcGqTQCrYMUoyc5c2cvE545IqMTmMhobxnwrpkKKC8grt1HDRzWhNQNua6DTeqgPPWthpFTgGmqxxqVa2NsX4rlB3UZb49wrlxUZQaHZo53kaLxvGPfTiYmqy5oqin0IXtGEzUwtJUp1FY2oLEcVb4YIqkKPDLU5IZSQ3DxREFTc99Ja1gCx1ZjNV0ogapyVlIsvIgNGWKuatwaMl0ag4M6I5EX1SjxgVz0uKMtxU3BlYzRU1UfnCY7eDn3SN9ddackWwLDHyvaR41xLxybiM9/Cf1n5Q/wDddjXZNtqP1efzn6OyvGzqsjR7WB3jTB9Gz+axeviH3yvXVGK4WgS4tof1M+9iavm49dd8IfRXkefOa1PzLpWoMKq+cUxuKdQYjmg5qDRg0Az0F56ZQYryIO8FV5FxUGuDQXmNVUWTc0BuH+aqMklW3PjVeRRXRFUc8nZRkkqo4q9KnhVV6uiTZWZDQXHiRR3AoDAUwLK8jDxoR+erDH1UJnpjWQ+alT7j/wCYpUobL0MYq2YOyixWw7wfmqwLYHsPzEYonK2ylwvVUlUVd82bw/nSKeIprEtgIRzp5E50dY19Y+kU/m3gQfo/jQtWNvRVBqQNWOCw7qWwd4/lWtCpseNuVMrUQRL4ke0Zp/Nj3c/ZSbDtsSvUzzqIjPeKfh1qQVJjrRVNDEZoqJStDqTCIamKiIaWzFTaRRSZXlfFzCfBH9+RXa6UPi3HgUHzmuDImbmEE4GyQn5mWux0sYLAAM81Bxnlmvn+L+2l77j6Tg3eGPvvZS0U/m8I/wB0v8Kvb65+kQ/m8J/3Sfwq1givXxpaV5Hi5JNTfmG4lIvQ1FT4GaakhdTfIgzChs9SeAigPTpIm5NcxNNQWnp3NAeqKKEeRia4qtJKamy0FxVFFE3kYGQ0FmorrQGWqUJqAyGq7CrLLQzHTB1FZhUdlWTFVeWgOgJelUStKltD7myI8QP4U2KVKsjjb3HAxRAx/wDdKlWZk2QPs91NinpVgXuSUnuNSLH1GlSoMdNkc+qnApUqwthUdvGib/EA/R/CmpUtD2yQ2+se41MRZ7D8x5UqVLLZDx3dMcoy/wDgqQkzTUqXmrHvS6OZer+dQfqv79y4rudMl/IJn9Eger1UqVfP8X9tL33I+l4P7CP4/NnP0S4It4f/AIk/6RV4yA0qVe1CK0p+B4U5vW14gjT7zTUqoQbaZMXJ76i4yMilSoNJboeMnLZlZqC9KlVUQYFhQmWmpU5MjwCewfwpHT39XvpUqhPLKPI6ceNSVsG2nN4r9P1UNrPHaw+YGlSrLJJjuEUAeKMdrN8wAqpMYv8AF9FKlVKfURPwKheL/F76alSqdeJTV4H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88A0-21F0-441D-9747-9F4D9F80F48B}" type="slidenum">
              <a:rPr lang="de-DE" smtClean="0"/>
              <a:pPr/>
              <a:t>1</a:t>
            </a:fld>
            <a:endParaRPr lang="de-DE"/>
          </a:p>
        </p:txBody>
      </p:sp>
      <p:pic>
        <p:nvPicPr>
          <p:cNvPr id="10" name="Bild 9" descr="2000px-Hochschule_anhalt.sv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88641"/>
            <a:ext cx="1154135" cy="165618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796136" y="342900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Prof. Dr. Katja Kröller</a:t>
            </a:r>
          </a:p>
        </p:txBody>
      </p:sp>
      <p:pic>
        <p:nvPicPr>
          <p:cNvPr id="1026" name="Picture 2" descr="Digitale Lehre: Herausforderungen für Studierende und Lehrende - Studium -  jetzt.de">
            <a:extLst>
              <a:ext uri="{FF2B5EF4-FFF2-40B4-BE49-F238E27FC236}">
                <a16:creationId xmlns:a16="http://schemas.microsoft.com/office/drawing/2014/main" id="{3EDFC0EA-A27A-5F4E-B949-157FC7BFC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0" y="4159746"/>
            <a:ext cx="4543766" cy="237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251520" y="1268760"/>
            <a:ext cx="8892480" cy="2789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ea typeface="Verdana" pitchFamily="34" charset="0"/>
                <a:cs typeface="Arial" pitchFamily="34" charset="0"/>
              </a:rPr>
              <a:t> ALPEN-Methode</a:t>
            </a:r>
          </a:p>
          <a:p>
            <a:endParaRPr lang="de-DE" sz="8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1"/>
            <a:endParaRPr lang="de-DE" sz="12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1">
              <a:lnSpc>
                <a:spcPct val="130000"/>
              </a:lnSpc>
            </a:pPr>
            <a:r>
              <a:rPr lang="de-DE" sz="2000" b="1" dirty="0">
                <a:latin typeface="Arial" pitchFamily="34" charset="0"/>
                <a:ea typeface="Verdana" pitchFamily="34" charset="0"/>
                <a:cs typeface="Arial" pitchFamily="34" charset="0"/>
              </a:rPr>
              <a:t>A</a:t>
            </a:r>
            <a:r>
              <a:rPr lang="de-DE" sz="1500" dirty="0">
                <a:latin typeface="Arial" pitchFamily="34" charset="0"/>
                <a:ea typeface="Verdana" pitchFamily="34" charset="0"/>
                <a:cs typeface="Arial" pitchFamily="34" charset="0"/>
              </a:rPr>
              <a:t>lle Aufgaben, Aktivitäten und Termine aufschreiben			</a:t>
            </a:r>
          </a:p>
          <a:p>
            <a:pPr lvl="1">
              <a:lnSpc>
                <a:spcPct val="130000"/>
              </a:lnSpc>
            </a:pPr>
            <a:r>
              <a:rPr lang="de-DE" sz="2000" b="1" dirty="0">
                <a:latin typeface="Arial" pitchFamily="34" charset="0"/>
                <a:ea typeface="Verdana" pitchFamily="34" charset="0"/>
                <a:cs typeface="Arial" pitchFamily="34" charset="0"/>
              </a:rPr>
              <a:t>L</a:t>
            </a:r>
            <a:r>
              <a:rPr lang="de-DE" sz="1500" dirty="0">
                <a:latin typeface="Arial" pitchFamily="34" charset="0"/>
                <a:ea typeface="Verdana" pitchFamily="34" charset="0"/>
                <a:cs typeface="Arial" pitchFamily="34" charset="0"/>
              </a:rPr>
              <a:t>änge der Tätigkeiten (Zeitbedarf) einschätzen</a:t>
            </a:r>
          </a:p>
          <a:p>
            <a:pPr lvl="1">
              <a:lnSpc>
                <a:spcPct val="130000"/>
              </a:lnSpc>
            </a:pPr>
            <a:r>
              <a:rPr lang="de-DE" sz="2000" b="1" dirty="0">
                <a:latin typeface="Arial" pitchFamily="34" charset="0"/>
                <a:ea typeface="Verdana" pitchFamily="34" charset="0"/>
                <a:cs typeface="Arial" pitchFamily="34" charset="0"/>
              </a:rPr>
              <a:t>P</a:t>
            </a:r>
            <a:r>
              <a:rPr lang="de-DE" sz="1500" dirty="0">
                <a:latin typeface="Arial" pitchFamily="34" charset="0"/>
                <a:ea typeface="Verdana" pitchFamily="34" charset="0"/>
                <a:cs typeface="Arial" pitchFamily="34" charset="0"/>
              </a:rPr>
              <a:t>ufferzeiten für Unvorhergesehenes einplanen</a:t>
            </a:r>
          </a:p>
          <a:p>
            <a:pPr lvl="1">
              <a:lnSpc>
                <a:spcPct val="130000"/>
              </a:lnSpc>
            </a:pPr>
            <a:r>
              <a:rPr lang="de-DE" sz="2000" b="1" dirty="0">
                <a:latin typeface="Arial" pitchFamily="34" charset="0"/>
                <a:ea typeface="Verdana" pitchFamily="34" charset="0"/>
                <a:cs typeface="Arial" pitchFamily="34" charset="0"/>
              </a:rPr>
              <a:t>E</a:t>
            </a:r>
            <a:r>
              <a:rPr lang="de-DE" sz="1500" dirty="0">
                <a:latin typeface="Arial" pitchFamily="34" charset="0"/>
                <a:ea typeface="Verdana" pitchFamily="34" charset="0"/>
                <a:cs typeface="Arial" pitchFamily="34" charset="0"/>
              </a:rPr>
              <a:t>ntscheidungen über Prioritäten, Kürzungen oder Delegationsmöglichkeiten	</a:t>
            </a:r>
          </a:p>
          <a:p>
            <a:pPr lvl="1">
              <a:lnSpc>
                <a:spcPct val="130000"/>
              </a:lnSpc>
            </a:pPr>
            <a:r>
              <a:rPr lang="de-DE" sz="2000" b="1" dirty="0">
                <a:latin typeface="Arial" pitchFamily="34" charset="0"/>
                <a:ea typeface="Verdana" pitchFamily="34" charset="0"/>
                <a:cs typeface="Arial" pitchFamily="34" charset="0"/>
              </a:rPr>
              <a:t>N</a:t>
            </a:r>
            <a:r>
              <a:rPr lang="de-DE" sz="1500" dirty="0">
                <a:latin typeface="Arial" pitchFamily="34" charset="0"/>
                <a:ea typeface="Verdana" pitchFamily="34" charset="0"/>
                <a:cs typeface="Arial" pitchFamily="34" charset="0"/>
              </a:rPr>
              <a:t>achkontrolle: Unerledigtes auf den nächsten Tag schieben</a:t>
            </a:r>
          </a:p>
        </p:txBody>
      </p:sp>
      <p:sp>
        <p:nvSpPr>
          <p:cNvPr id="25602" name="AutoShape 2" descr="data:image/jpeg;base64,/9j/4AAQSkZJRgABAQAAAQABAAD/2wCEAAkGBhQQEBQUExQWFBQVGB0VFBUYFxkbHxQZGhQXGBwYHxUcHCceGhokGRYcHy8iIyopLCwsFx4xNTAqNSYsLCkBCQoKDgwOGQ8PGi0kHiQwLzQpKywsLy4tNS4sMCoqLCwuNCwwKiksLzYsLC00LywpLCwuLCwsLyosNCwsNCk1Kf/AABEIAMoAygMBIgACEQEDEQH/xAAcAAEAAgIDAQAAAAAAAAAAAAAABgcEBQEDCAL/xABCEAACAQMCAwcCAwUECQUBAAABAgMABBESIQUGMQcTIkFRYXEygRSRoSNCUnKxCDOCwRUXQ1NikqLR8CU0RIPhFv/EABsBAQACAwEBAAAAAAAAAAAAAAAEBQEDBgIH/8QAMxEAAgEDAgIGCQQDAAAAAAAAAAECAwQRITESQQVRYYGR8AYTIjJxobHB0SNC0uEUFTT/2gAMAwEAAhEDEQA/ALxpSlAKUpQClKUApSlAKUpQClKUApSlAKUpQClKUApSlAKUpQClKUApSlAKUpQClKUApSlAKV8TzKilmIVVBLMSAFA3JJOwGPOotwbtMs7y+NpbuZXCM5kA8B0kZUMd2O+cgY2O9ASytZzNxB7ezuJowrPFE8iq2cMUQtg4IPlWg527VLThTCOQtJORkQxgEgHoWYkBc/n7V1ckdpNtxtJYlRo5Avjicg5RvDlWHUb4PQjIoD47JefZOL20zzCNZI5dOmMEAIUUqdyTnOrz8qnOa8q8mcEu5DfwwXUlu9vG0zIhYd+0JZdOpWBH1H169PMWH2fc5T3fL/Ellld5baGXRIWOrS1s7JlupIZW369PSgLj/Erq06hq/hyM9M9OvSuzNeTLDleOTg1zflnE0NwkagEaSrBCSRjOct1z5Vatp2izWnK0F0za7l9UETNvuJHUMc/UVRM79SBmgLermvM/FOYOK2NraXr8QkL3ep0hO4CLpwxB8PiyNgNgR8VdHF+0GHhtjbzXrZlljU93GPFI+gFsKTgAE9ScDIoCYUqH8k9qNpxV2ji1xyqNXdyAAlfNgQSDjI996mFAKUpQClKUApSlAKUpQClKUApSlAKUqqeeu1OaLikHD7Tu0YSJ38k2ytqIbus48KlTgtufFgYxkgTHn3kleLWywPK8QWRXyu+QM5UqTg5B2JzggHfpVMWvC04LzVBFHq7ksiLqOSVmjCbnz8bfpXosVQv9ouyMV5Z3SkglCgI8jFIHBz6/tf8ApoCadsHMS8MijuooY2vJMwRTsgJiXBZjv1PoPc+4NacOWXgfHbWWeUSrdKsksoAVWW42c+mFk8WdshQcDNSywS85oV1u7b8NZFddtKv1JKOjAvvKrKSpwAvTGCM1ueAdhFrC6PdTS3hj2jR/DGoByBoyTgemrHtQEQ5YiFrzdcQkeGZplx7SJ3w2+1Y3ZzwG6gj4zb9xNpktZo4z3bYkkRZEUK2MFiHOAPWr9SwjDmQIgc4y4UajgYGWxk7bV30B584VydeLy5eQG2mEz3KOsZQ6mUCPLBfMbH8q+uZOUrocrWYaF1e2lkeaMqdSo0kviK9cDUD8HPSvQGoVC+0Oz4szQycMkRRHq7yM4zIT0+oaSAB023P5AUhx/mBeLz8JtogyiOOK2YMOkjSBGI33XCoc/Nbnno3F7zK0cMKTtbaRDbyEBWWNBIV6rnLEnGd+nSpHyP2dcQm4sOI8TVUKHUFymXZV0JhU8KqvX5A96lfPXZLFxGcXMUz2t0oA71BkNpGFJAIIYDbUCNvI4FAQ/k/hV/PzI17d2slqBGzN4ToOIRCFEnRifq6+VYNr2ocZvrq4lsY1eC38Rt9CkmPVgejs5AydJz1wPKpdxbjd7y/YW2tW4gBK34m4JbwIW2XfJBOcBm8I048xUE7KOK/+r3l6imCxCSyT6skRozakXI2L5GwG+xxQF9WvFBog74CCWYDELOudenUyAg4cjfp6Vn15yW5l5l4q08jtBYWnjZ86e4iU6vq8pX05z5Y9FAqxez3tUPFL2eBLciCMZimBOVQYUd5k/Ux3GN/I5wWoCyKUpQClKUApSlAKUpQClRDtPtb+Syxw46ZQwZ8Npcqu+EPTOoDOTuBjzqD8lduulvw3FUMUqnSZtJG42xJFjKN7jb2HmBmc19rt2t1cQ8OtBOlp/wC5kZXbBBwcKjDABBGTnOCcADNaLiaRc12ck8EJh4jagal6rMpyQneYAycHTnBByNwc1g9oPC7vhN1Pf2D5tb5TqljwwTvNz4hkDxeJXHrsc118p81yvFZ8O4MkkMuvvbud1U6mxhiw3HdD3xsqAb9QJn2Ldo73SmwutX4mEHQzA5dF2Kt6OvTfqPcHNkcT4FBdGMzxJL3Ta49YyFYjGcHY7etc2XBYYZJJUjRZZiDK4UAyEADJP2/Pes6gOAK5pSgFKUoCnudlaDiEjIWQtiQMDjqu5BHlkEfatpy92lumEuQXX/eD6h8j9756/NZ/ahwcsiXCjOjwP/KTkH7MSP8AFVb1WVJzpVHg5G4qVbS5lwPGdezUv6xvknjEkbBkboR/561kVW/ZZxYh5ICdiO8QehGzf5H7VY+an058cVI6S0uPX0lPxBFRnnnlL8bwye1g0xM4BTYBSyurgEDoCVxn3z5VIbe5WQAowYHzUgj8xXdWwkpp6o8rzz3y28XA1tTDK0xaUDIa5YtlCx6aFA+oEghFO2nebcW5og5ashYWRWW/feeUAERudiSPNh0VPIbnrhrl4rw/vo3VWMUhVlSVQC0RYY1LkbGqIHBYOWs3N6Vu+IuS1tDklY/Ef27sdySd/XOw3yyjJu+Q+fL6xu4LLiwci6VWgdyC6FyQqt54LDTht1OPLpdArz7yfy+91OOM8ZmEUKsHi7w6e+ZfEgVfKMY2UDxY2GMk25y92j2F/KYbe4DybkKVZSwHUrqA1bb4G+ATigJPStX/AP01t+LFp3yfiSpfugckAb7+hxvg743xitpQClKUApSlAcGvMNjDayX19bcZLxXEkuUuwT+ycFtiDkd2wYYyMYA3GxHp6opzn2Z2fFfFMpSUDCzRkBsehyCGHsR8YoCl7C8v+AXkVtDNDewXJAjiVw8c6uwX6QcxsScZ6H/iANeibDhUMGe6ijiz10Iq5+dIGag/JHYvbcNnE5keeVc92WAVY8jGQozlsEjJP2FWHQCuK5rHvZzHG7AZKqWA9SATisN4WTKWXhHZLMqKSxCgdSTgD7mo1xPtGs4dhJ3rekY1f9X0/rVS8Z5invGzNIWHUJ0Vfhen+da2qqpfvaCO2tfRiOFK4nr1L8lgcR7XZWJEMSIvq+WP5AgD9aj9zz7euwPfsuOgUBR+QG/3qP19IhJwASfQDP6VClcVJbyL+l0VZ0VpTXfr9S3f9Ylp+GQTsJHdB3saLqGSNwfL9a1V1yRDeRC4sH8Lf7Ns4znBAPVSD5HNV+LHH946p7fU3/KucffFTHk/ntLXu7cRExFvFIW8WWP1aAMADbbPQVLp3PG+GrjByHS/ozb1aTdFOUvt2eWYPDbGexvIWlRo8SAFiNsE4bDDY+EmpZ2h8zFALaI+Nv7wjqAei/J/p81KuO8UW2t3lbBAGw/iJ2C/c1E+QuXzITeTjU7ktHn9Xx+g9BU71fAuCD3+h85dtKi3bUpe9q+xf2bDkTlL8KneyZ71xuvkg64x5t6/+Zl1cAVzUiMVFYRc0KMaMFCIrTcw8o2t/wB1+JhWXum1pnyPocdVO2VOxwK3NK9G484cZh/0xxi7/G3ItbOyLKQSB3cavoCIh27xiNzg9eh2WtNxaeC5u4IeB2kqSRElZgzmSU/xEE4RR11HHXfAqzu1bsutJpPx8k/4VBj8WdBbWMhQygdHJKr6HIPUHMTg7UrexT8LwSyJZtu+lBeSU+vdr4mPmMnA/hoCV8hdj6cPYX3EJgZ0PeDx6UiPUs0hI1t8kL1+qrQ4XxWK6iWWCRZI2yFdTkHSxU7/ACCK82vwXiHFOJQ2vFLiS3eZe9jWUZGDqwFiUhUY4YAHT0x1wDf3JfJsXCrbuIWkdSxctI2SWIAOAAAo2Gw/XrQG/pSlAKxuJ3oghklIJEaNIQOpCqWx+lZNdV1MiIzSFVQDxFiAAPcnbFAebeXLHjN6st/ZXJaR5G72JJsMDkHeJvBjHQegreWXbjxCwk7riVpqPqVMMmM/VjGhh6YAHvXHEeyxTcNNwXiMO5yIluAGTcHSJEJyvs3t161tOB9nF6s7X/Fm/GdxC4jtwe+aXwthcYxjxHA3JJoCyeTedbfisHfW5Ox0yIww0bYzgj0x0I2P2ON/VS/2eeX3htbi4dSguHURqQfpjD+IZ3wWkI3/AIKtqgFVR2r3U4uFQlhAVGkAnSzb6s+p9j5YqY8+8xyWVsHiALu2gEjIXYnOPXbaqa4hxOW4fXK7Ox8yensB0A+Krb6sserW51no9YTlUVy8cKytd89hi0pSqc745X86+zO2MZwPQbD8hXXSh5cU9xSlfUchU5HUdD6UMvbQsHl7hsf+jtN/KYYzJrhBfS2NODhTnIPkMe/nWde9qUECCO1iMgUBVLeFQBt06n8hVYyyliWYliepJyT9zWw4bwTvAHldYIf94/72PJE+pz8be9TY3M0lGHictU6CtFWldXOspclovh1v7ls8j85HiCyB0CPHjOkkgg5wd+h26VKaqCDnmGxjMVjCTn6ppern10j9BkY9K7OUOdbya+jR3MiyHDJgYUYPiGBtjGam07uKxGTyyjuuhasvWV6ceCC1Sb1x56y26VwK5qwObMTivDI7mCSGUao5VKOPUEYO/kfeqGvOcJrW5k4fwbhwt5UYxvIE76ZsEAtq3AXbOWLDGDtXoSqq7YOZ7m2lt7SwAjnvW8cqgBmOpY0UP5Ek/UdwAOlAa7kbsovWvo7/AIpMTJGQ6Rl9blhuupvpVQTnSuenlVzCvLFpwNg16bziZtbq0OArM7GZvF9L6w53H7oOzA9KvPsi5jmv+FxyT5aRWaMuf9oEOzfODgnzKmgJpSlKAVUvbwrzNw20DlIrm4KyNjODmJFJGd8CVjj29qsvj920NpPImzJFI6kjOCsbMNvPcVT/ACn29Q9wP9Iq8k6uSrRwpgLgY/eGG69BQEJn5Fso+I3lpPfG0EDDuHkj196pGTqYaQCAV8t8n0qzf7PWs2l1ly8Qn0xE53xGMkA7gEFTio5zZzzwDibiSeC6EoGnvEAUkDoD48H7jNWr2dz2b8PiNgjR2+WChhhiQxDE5JJJI6k0BJQK5pWLxOJ3hkWM6XZGCN6MVIB+xrDeDKWXg0PNvNVnCjRz6ZiesIAY/fyX71VfEeYtZIghitk9EUaj8yHfPxivqXk+6Qkyx90oPikkZVX51Z8X2zmsaSaGIYjHfP5yOPCP5Yz1+X/5RVHXrTqP2lg+idH2NtbxxTbqP4+z+F35ZgmNiNRzg/vHz+5618V9Sys5yxJJ8z/T/wDK5MRHXb56/lUM6Fae8fFcUpWDYKUpQH0rYOa5llZzliSfU/0+K+K5oeeFZyZlnax9ZpNC/wAKjU7fA6L8sfsa2R5sMSlLRBbr0LjxSP8AzSHp8DFaCu+1kRTl014/d1aQfkjfHsMfNbIza20Ita2jP2qmZdUeXhs+8nfZhxG6luX1PI8Ok6yxJAbI04J8+uw8qtMVTHCu0K5jkjVFjWLIXuUjAGCQNju2fv8AnVzirmzmnDCecHz/AKdoVIXCnOCipLRLs6+0VA+1HlaC5/C3Et2tk1tKCszY8/FpGSBq1ICPg7VPKjnPnLdvf2bR3UhhhRhK0gZV06QdyzgqBv5ippQlYc2xcv3l+bqe/bJVA8cSt+0ZQBqMgjPVQoIXH09am3AO0fhi2UxtdS29killEZXZiQAoPUltt/M5PrUCtOA8rRnxXTy4/ieXf7xxr+lbflHmvl+CS4t4U7pJMRM8ut1uV1EADUWON8+IDrQFj8o82Q8TthcQagpJUqwwVZcZB3I8wdvWt3WJwzhcVtGIoI1ijXOEQYAycnb5rLoDE4tY9/byxZ097G8erGdOtCuceeM1A+UuxKztoCl1HHdSaywkKsuFIGFxq8sH86selARCTsk4U3/w4x8Fx/RqkHBeBw2UKw26COJSSFBJxk5O5JPU1n0oBWNxKdkhkZF1OqMyr/EwUkD7nasmuDWHsZTw8nnu+4lPeyZdnlc9FGTj2CDpXy/De7/vmCH/AHa4Z/uAcL9zn2qV9pPFZYrpoU/YxlQSUAUy53JLDBbfbGfKob+BfRrKkJ5MdgfjP1fbNc7Vjwya3Z9Ssqrq0YSWIReyW/2S8DlroDZF0+/Vj/i8vsBXQTXFK0lpGCjsKV3Wtk8pxGjOfYZx8noPvXZLaLH9bgt/ChDY+X+n8iaYe55dWCfDnXqMWlcmlYNhxXbb27SMFRWdj0VQST9hU65Q7NDKBLdAqh3WLoze7Hqo9uvxVg8J5bt7VmaGMIXADYz0HkM9OvlU6lZTnhvRHNXvpFQoNwprikvDPnqKj/1d3vdmTucY306hqI9lH9M5rOsOy26liDlkjJGRG2c+2cDY+1XFXBIHXapqsKa6zn5+kt41phd3y1IZyTyAtpiWcB5/IdRH8ere/wCVTWtbxLjsVuHLt9Cq7AAkhWfQD8aq0lh2iRSzCPQ6q7FY5D0YjHl1HX9RUmEYUkoo5u86TVarxV5+0/PcbrjnHktEVnBOpgigeZP9ABvWq7ROU34pYtbJKIiXVskEghWzpIG+Oh+VFQzmHjkt4yMSgi77TCg+o4I8RPpgj8+lWyteoT4myBa3Xr5zxssYKwsf7PlgIkEpmaQKNbCTAZsbkDTsM+VYPC/7PFutxM00jNCT+wVGKsg1H6mIwxxirfpWwnnxDFpVVyTpAGT1OBjc+tfdKUApSlAKUpQClKUBFO0a+MFp3iIrNqChmUN3YP7wyMZ2x96pue5eZ9Ts0jnzOSfj49q9FzwK6lWAZTsQRkH7VWnOfNH4GdoLSGOJlUFpQgz4hnw+Q2PU5qsvKWXxt6HV9A3jj+hTp8U985xp8/kRKLlaXSHmK28Z/elOkn4jHjb8qGe0h+hGuX/ik8Ef2jU6m/xEfFay6vHlcvIzOx6sxJJruXhUmkM4EaHoz+HP8q/U32Bqtyv2o65wk/8Aon3R0X8n50Ob3jMso0s2E8o1AVB/gXb881hV2yaR0y3udvyH/euqtbbe5MpQhCOILCFWRyByEGVbm4U9Q0UZ26HIdv8AIfnUM5Wgje9gWX+7LgMPXY4HwWwPvV+E4HwP6CrCyoRm3OXI5b0j6RqUEqFPTKy32dS+5pePc2xWjBCGkkbcRoMnHqfSknNkcdv30ySQ76Qjr4ieuw8x7+xqA2HFpCbq4WWNJWJJZz41UDIVFxgk7Lnyx719cR/EyQWck6yyRDUzsN2yZDg5PTwacEjG9WPrXjKPkf8AspvilHuWNN8ZfMkXEu0ZTbu0CN3gIBDqfADnDnH/AJk1ouLcRleyVpLnvlnlCyAAgRhV1FMYHmQTt5CpBwzh/f28iW8T23eYEk04LNICN8ZOT8nbfb22/DOV7eC3EDBZATqOvB1NsMgeXQDb0rLjKXPke1TuLhZlLRrfVLP38CFoWvZr5oQ7RdxoTAJzo0lAB1ySpOOu5rPsOUJgLDwY7tjLMSR4csG0kZzkgBdqnlvbJGulFCqPIDA/KsC+5qtoCFkmUE5wBluhwc6Qcbgjf0NZ4EtZedcm7/Bpw9utLXwW+eZrZez+2M6yqGQhg+gEaSQc/SRsD6A1IbibQjNgtpBOAMk4GcAeZqAc283sl3F+HmLKoUtGv0sSc4LeeVx8fepzwySVoVMyqshGWVei77DPmQMA++a9QcctI3W9Si5zhSWHzfIi1l2gNoklmgKRBlRCOpJzkHOM4Azt8V1y9pqG3Z0TEwYKI2PUHfVkdRgf0rQtbzXdteBQ0sguAxGcnADjYH09BUkj7PlZ3l14MkRAUr/du6aS3vjJ29615qPbzuQIVLyaxTeV1vv1JFwDiwu7dJgpXVnwnfBDFTv8itjWFwXhS2sCRKSQg6nzJJJP5k1nVvWcal5S4uBce/MUpSsmwUpSgFKUoBWj4/ypbXR1zR5ZR9SkqcDfGQdxW8rgivMoqSwzZSqzpS4oNp9hRFxzGiEi0gSAeUh8chH87Z0/b860087OxZ2LMerEkk/c1b952a2g1yLGxbBZY9ZC5wSBtuBn3qoJFYtjThumkLjHtp8viqGvSqQ94+k9F3lrcZdJYaxly38dWddK+5YipwwKkdQRgj7V81GLxPOqJx2TcLEl08pGREvh/mY4/oDVtEVVXZE0n4iULjutAMmf4snTj33NT/mzixtbSSRfqxhP5icZ+3X7VeWeFRyfMPSWq4Xc5TeiS8MGLJyHaNN3pj3zqK58JOc5K/5dPat+FAqEcp85wrCkLvIZArMzsDgkAuw1ZJ2GfLyrUWVxf3z99G8inX4OixoucHqfEfLAB6b1vU4/tW/UcdG7o00nSjly3SJ1x3mSGzAMpOW+lVGSffHp71BuJSRy3QuUaZnaJ54VcACPQraT13UsmQB7Zz54/N9tLFPM0q6zNiOF9S7AFScIDkHbHTzPrUktOUHMlrI2kJHb91IhznOlxjH/ANn/AE15y5SaxsRqtWtczcFHZr6/jUjUPNN54bkynQ0oj7vHhICgnA+D871yeDq1xxI4GmJJCB6MTqBz6grUxteR4lggiZi4ifvScAd4x8iPTp9hUjWBRnwjxbtsN/n1oqTfvM2UrCpNfqvx15PPz+hDOGcomeztFk8BRtb7YZl30rnyOMdamtddzcrGhd2Cqu5YnAH3qH8B493/ABWfQ5eJol0dcDSFzgH/AImNbNI4RNiqVq4wW8sLwW5vrTi1v+Je3jx3uC8mlds5GcnzbcVtxUX5Y4aEvL2QkamlwBkEhT4846jOr9D6VKK9RzjU320pShmXW/qc0pSvRIFKUoBSlKAUpSgFKUoDg11C2UHUFXV64GfzrupWMDJVfMfZrdS3UskRR0kYuCzYIz5EYPT1rp/1SXAiZjIhkAysYz4j6FzjG3tVtUqI7Kk22Xsen7yEIwi1hY5dRAOzPgFzatN30fdo4XGSpJZSfIE7YJ/St7z/AAhuHy7brpYfOtf8iakOK4dARg7it0KShDgRT9IVpX0pzmknJcvhggHKfKTzaZrkYTu9EUYOMKylSSB0ypPv4smtnZdnccbn9tNozkRh9I6+ZHX7YqWgVzXqNOKKulYUYRSay1zI1Z8tW0N1reRpJzlkErgkDPULgeuM+Wax+aubvw1xBEpG7K0xxnCFsYHud/yrQ82Wkl3xJ0j2eGINH/xEHV18j49visPiPK85tjdyh2neQMyY3C9BkdQc428hWqUpLKiiuqV5xU4UYYSe/wAN+8md1zaFnnjVNSW8RkkfPRx+4B5/96h/FuM3FybRO8cLcIgcL4cuJGDEY6eX5CtjNydczyyyK6xRXWHkDA6lydWgrjqD7ipNZ8nwx/hz4mNupVMnYlurEeudx5CvWJz0fnX8GyVO5ucp6Lw5/ghVha3FzaXNujGTuplwrN9SAsSuT6kA1teQuHSC5nklgMOVAQaCoAz9Iz12AqYcO4THbhhGunWxdtycsfc1mAV6VPDT6iRSsMShOb1X9/k0XAuVFtZpZdbO8p3z5Atn77+ZrfUpWxJLYsKdONNcMVoKUpWTYKUpQClKUApSlAKUpQClKUApSlAKUpQClKUBqIOXUW8e61MXdQunbAAAHyfprbaaVzWMHiMIwzhHGK5pSsnsUpSgFKUoBSlKAUpSgFKUoBSlKAUpSgFKUoBSlKAUpSgFKUoBSlKAUpSgFKUoBSlKAUpSgP/Z"/>
          <p:cNvSpPr>
            <a:spLocks noChangeAspect="1" noChangeArrowheads="1"/>
          </p:cNvSpPr>
          <p:nvPr/>
        </p:nvSpPr>
        <p:spPr bwMode="auto">
          <a:xfrm>
            <a:off x="155575" y="-922338"/>
            <a:ext cx="1924050" cy="1924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44016" y="188640"/>
            <a:ext cx="5868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accent3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 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2CE490F-C883-A448-8850-83459D8551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09" t="9806" r="10679" b="19099"/>
          <a:stretch/>
        </p:blipFill>
        <p:spPr>
          <a:xfrm>
            <a:off x="179512" y="4072429"/>
            <a:ext cx="4905829" cy="24529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3C7DCEE-83EE-F044-8E6F-C27355819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5395" y="1288639"/>
            <a:ext cx="3537085" cy="1708313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0C06DC45-FA33-5141-B4DD-0959E07B4FDC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6431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Baustellen reduzieren</a:t>
            </a:r>
          </a:p>
          <a:p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verschiedene Rollen und Aufgaben summieren sich nicht einfach auf, </a:t>
            </a:r>
          </a:p>
          <a:p>
            <a:pPr lvl="1"/>
            <a:r>
              <a:rPr lang="de-DE" sz="1600" dirty="0">
                <a:latin typeface="Arial" pitchFamily="34" charset="0"/>
                <a:cs typeface="Arial" pitchFamily="34" charset="0"/>
              </a:rPr>
              <a:t>     sondern steigern die gebundene Aufmerksamkeit exponentiell</a:t>
            </a:r>
          </a:p>
          <a:p>
            <a:pPr lvl="1"/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Verschiedene Rollenbilder nicht immer bewusst</a:t>
            </a:r>
          </a:p>
          <a:p>
            <a:pPr lvl="1"/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Reduktion der unterschiedlichen Rollen kann Erleichterung bringen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de-DE" dirty="0">
                <a:latin typeface="Arial" pitchFamily="34" charset="0"/>
                <a:cs typeface="Arial" pitchFamily="34" charset="0"/>
              </a:rPr>
              <a:t>		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11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BC52334-E896-D24D-B9A7-06065E268595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3591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Baustellen reduzieren – Übung für zu Hause</a:t>
            </a:r>
          </a:p>
          <a:p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Teilen Sie ein Blatt Papier in mindestens 12 Felder auf.</a:t>
            </a:r>
          </a:p>
          <a:p>
            <a:pPr lvl="1">
              <a:buFont typeface="Arial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Beschriften Sie die Felder mit Ihren jeweiligen Lebenshüten (Rollen).</a:t>
            </a:r>
          </a:p>
          <a:p>
            <a:pPr lvl="1">
              <a:buFont typeface="Arial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Bewerten Sie jeden Hut mit einem Smiley:  </a:t>
            </a:r>
            <a:r>
              <a:rPr lang="de-DE" dirty="0">
                <a:latin typeface="Arial" pitchFamily="34" charset="0"/>
                <a:cs typeface="Arial" pitchFamily="34" charset="0"/>
              </a:rPr>
              <a:t>🙂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angenehm, </a:t>
            </a:r>
            <a:r>
              <a:rPr lang="de-DE" dirty="0">
                <a:latin typeface="Arial" pitchFamily="34" charset="0"/>
                <a:cs typeface="Arial" pitchFamily="34" charset="0"/>
              </a:rPr>
              <a:t>😐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gleichgültig, </a:t>
            </a:r>
            <a:r>
              <a:rPr lang="de-DE" dirty="0">
                <a:latin typeface="Arial" pitchFamily="34" charset="0"/>
                <a:cs typeface="Arial" pitchFamily="34" charset="0"/>
              </a:rPr>
              <a:t>🙁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 unangenehm</a:t>
            </a:r>
          </a:p>
          <a:p>
            <a:pPr lvl="1"/>
            <a:endParaRPr lang="de-DE" sz="1200" dirty="0"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Reduzieren Sie Ihre Lebenshüte auf max. 7. </a:t>
            </a:r>
          </a:p>
          <a:p>
            <a:pPr lvl="1"/>
            <a:r>
              <a:rPr lang="de-DE" sz="1600" dirty="0">
                <a:latin typeface="Arial" pitchFamily="34" charset="0"/>
                <a:cs typeface="Arial" pitchFamily="34" charset="0"/>
              </a:rPr>
              <a:t>  Überlegen Sie dabei genau, welche Rollen und Lebenshüte Ihnen am Wichtigsten sind  </a:t>
            </a:r>
          </a:p>
          <a:p>
            <a:pPr lvl="1"/>
            <a:r>
              <a:rPr lang="de-DE" sz="1600" dirty="0">
                <a:latin typeface="Arial" pitchFamily="34" charset="0"/>
                <a:cs typeface="Arial" pitchFamily="34" charset="0"/>
              </a:rPr>
              <a:t>  und wo Sie kürzer treten könnten.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de-DE" dirty="0">
                <a:latin typeface="Arial" pitchFamily="34" charset="0"/>
                <a:cs typeface="Arial" pitchFamily="34" charset="0"/>
              </a:rPr>
              <a:t>		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12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7359584-B7CF-EA4D-9A9B-BEB0DE041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654" y="3915661"/>
            <a:ext cx="2685706" cy="253767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3D58387-8062-D44F-81A2-04A360E60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320" y="3825532"/>
            <a:ext cx="2608560" cy="2537675"/>
          </a:xfrm>
          <a:prstGeom prst="rect">
            <a:avLst/>
          </a:prstGeom>
        </p:spPr>
      </p:pic>
      <p:sp>
        <p:nvSpPr>
          <p:cNvPr id="6" name="Pfeil nach rechts 5">
            <a:extLst>
              <a:ext uri="{FF2B5EF4-FFF2-40B4-BE49-F238E27FC236}">
                <a16:creationId xmlns:a16="http://schemas.microsoft.com/office/drawing/2014/main" id="{1F043561-4236-9044-A7CB-11D966A545D4}"/>
              </a:ext>
            </a:extLst>
          </p:cNvPr>
          <p:cNvSpPr/>
          <p:nvPr/>
        </p:nvSpPr>
        <p:spPr>
          <a:xfrm>
            <a:off x="3995936" y="4941168"/>
            <a:ext cx="648072" cy="43204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BC52334-E896-D24D-B9A7-06065E268595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2334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Tipps für das Studium</a:t>
            </a:r>
          </a:p>
          <a:p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Ziele formulieren</a:t>
            </a:r>
          </a:p>
          <a:p>
            <a:pPr lvl="1">
              <a:buFont typeface="Arial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Aufgabenliste (digitale Unterstützung)</a:t>
            </a:r>
          </a:p>
          <a:p>
            <a:pPr lvl="1">
              <a:buFont typeface="Arial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Prioritäten setzen</a:t>
            </a:r>
          </a:p>
          <a:p>
            <a:pPr lvl="1">
              <a:buFont typeface="Arial" pitchFamily="34" charset="0"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realistische Zeitplanung</a:t>
            </a:r>
          </a:p>
          <a:p>
            <a:pPr lvl="1"/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lvl="1"/>
            <a:endParaRPr lang="de-DE" sz="20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de-DE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Aufgabenliste für jedes Modul, dann zu gemeinsamer integrieren</a:t>
            </a:r>
          </a:p>
          <a:p>
            <a:pPr lvl="1"/>
            <a:r>
              <a:rPr lang="de-DE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Regelmäßige Aktualisierung</a:t>
            </a:r>
          </a:p>
          <a:p>
            <a:pPr lvl="1"/>
            <a:r>
              <a:rPr lang="de-DE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Zeiten mit Puffer und individueller Veranlagung einplanen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Regelmäßige Studienzeiten einplanen</a:t>
            </a:r>
          </a:p>
          <a:p>
            <a:pPr lvl="1"/>
            <a:r>
              <a:rPr lang="de-DE" sz="1600" dirty="0">
                <a:latin typeface="Arial" pitchFamily="34" charset="0"/>
                <a:cs typeface="Arial" pitchFamily="34" charset="0"/>
              </a:rPr>
              <a:t>	- feste Zeitfenster/ Tage fürs Studium</a:t>
            </a:r>
          </a:p>
          <a:p>
            <a:pPr lvl="1"/>
            <a:r>
              <a:rPr lang="de-DE" sz="1600" dirty="0">
                <a:latin typeface="Arial" pitchFamily="34" charset="0"/>
                <a:cs typeface="Arial" pitchFamily="34" charset="0"/>
              </a:rPr>
              <a:t>	- auch Pausen einplanen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Regelmäßige Gruppenkontakte</a:t>
            </a:r>
          </a:p>
          <a:p>
            <a:pPr lvl="1"/>
            <a:r>
              <a:rPr lang="de-DE" sz="1600" dirty="0">
                <a:latin typeface="Arial" pitchFamily="34" charset="0"/>
                <a:cs typeface="Arial" pitchFamily="34" charset="0"/>
              </a:rPr>
              <a:t>	- bestes Verständnis durch Erklären</a:t>
            </a:r>
          </a:p>
          <a:p>
            <a:pPr lvl="1"/>
            <a:r>
              <a:rPr lang="de-DE" sz="1600" dirty="0">
                <a:latin typeface="Arial" pitchFamily="34" charset="0"/>
                <a:cs typeface="Arial" pitchFamily="34" charset="0"/>
              </a:rPr>
              <a:t>	- Austausch in der Gruppe schafft Motivation, Anhaltspunkte und Struktur</a:t>
            </a:r>
          </a:p>
          <a:p>
            <a:pPr lvl="1"/>
            <a:r>
              <a:rPr lang="de-DE" sz="1600" dirty="0">
                <a:latin typeface="Arial" pitchFamily="34" charset="0"/>
                <a:cs typeface="Arial" pitchFamily="34" charset="0"/>
              </a:rPr>
              <a:t>	- aber nicht von eigenem Plan abbringen oder verunsichern lassen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de-DE" dirty="0">
                <a:latin typeface="Arial" pitchFamily="34" charset="0"/>
                <a:cs typeface="Arial" pitchFamily="34" charset="0"/>
              </a:rPr>
              <a:t>		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13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</a:t>
            </a:r>
          </a:p>
        </p:txBody>
      </p:sp>
      <p:grpSp>
        <p:nvGrpSpPr>
          <p:cNvPr id="12" name="Gruppieren 5">
            <a:extLst>
              <a:ext uri="{FF2B5EF4-FFF2-40B4-BE49-F238E27FC236}">
                <a16:creationId xmlns:a16="http://schemas.microsoft.com/office/drawing/2014/main" id="{8B5AB29F-84F6-C54D-A9AA-5C0FF39C705C}"/>
              </a:ext>
            </a:extLst>
          </p:cNvPr>
          <p:cNvGrpSpPr>
            <a:grpSpLocks/>
          </p:cNvGrpSpPr>
          <p:nvPr/>
        </p:nvGrpSpPr>
        <p:grpSpPr bwMode="auto">
          <a:xfrm>
            <a:off x="4918683" y="1340768"/>
            <a:ext cx="3829781" cy="2243530"/>
            <a:chOff x="3632200" y="3949747"/>
            <a:chExt cx="4219575" cy="2733628"/>
          </a:xfrm>
        </p:grpSpPr>
        <p:pic>
          <p:nvPicPr>
            <p:cNvPr id="14" name="Picture 2" descr="http://www.teachsam.de/arb/zeitmanagement/images/Alpen-Methode_2.png">
              <a:extLst>
                <a:ext uri="{FF2B5EF4-FFF2-40B4-BE49-F238E27FC236}">
                  <a16:creationId xmlns:a16="http://schemas.microsoft.com/office/drawing/2014/main" id="{37FC3A5B-0205-9D49-8418-300AF4F208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200" y="3949747"/>
              <a:ext cx="4219575" cy="2593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hteck 4">
              <a:extLst>
                <a:ext uri="{FF2B5EF4-FFF2-40B4-BE49-F238E27FC236}">
                  <a16:creationId xmlns:a16="http://schemas.microsoft.com/office/drawing/2014/main" id="{41FC9E1F-F236-CA45-B860-A4CAAA1F3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2299" y="6365875"/>
              <a:ext cx="879475" cy="317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spcAft>
                  <a:spcPct val="40000"/>
                </a:spcAft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40000"/>
                </a:spcAft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4000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40000"/>
                </a:spcAft>
                <a:buChar char="–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4000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4000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Aft>
                  <a:spcPct val="0"/>
                </a:spcAft>
                <a:buFontTx/>
                <a:buNone/>
              </a:pPr>
              <a:endParaRPr lang="de-DE" altLang="de-DE"/>
            </a:p>
          </p:txBody>
        </p:sp>
      </p:grpSp>
      <p:sp>
        <p:nvSpPr>
          <p:cNvPr id="16" name="Rechteck 15">
            <a:extLst>
              <a:ext uri="{FF2B5EF4-FFF2-40B4-BE49-F238E27FC236}">
                <a16:creationId xmlns:a16="http://schemas.microsoft.com/office/drawing/2014/main" id="{9CCA8D22-C677-DB41-8C84-B8AE2B3ED1D2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3680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Zeitmanagement</a:t>
            </a:r>
          </a:p>
          <a:p>
            <a:endParaRPr lang="de-DE" sz="2400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 Lernmotivation</a:t>
            </a: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Prüfungsvorbereitung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de-DE" dirty="0">
                <a:latin typeface="Arial" pitchFamily="34" charset="0"/>
                <a:cs typeface="Arial" pitchFamily="34" charset="0"/>
              </a:rPr>
              <a:t>		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9" name="Ellipse 8"/>
          <p:cNvSpPr/>
          <p:nvPr/>
        </p:nvSpPr>
        <p:spPr>
          <a:xfrm>
            <a:off x="134246" y="2204864"/>
            <a:ext cx="4211960" cy="64807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8388424" y="6592267"/>
            <a:ext cx="648072" cy="365125"/>
          </a:xfrm>
        </p:spPr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14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752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Selbstorganisation im Studium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3AE1975-F75C-F540-AE3D-81354694F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2381245"/>
            <a:ext cx="2430976" cy="130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75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15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Motivation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7E310DD-C303-1D42-980E-9B29FE398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23" y="1340767"/>
            <a:ext cx="5848201" cy="4386151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CC4DE3A-E39A-234F-852E-58FBC3B6CDAF}"/>
              </a:ext>
            </a:extLst>
          </p:cNvPr>
          <p:cNvSpPr/>
          <p:nvPr/>
        </p:nvSpPr>
        <p:spPr>
          <a:xfrm>
            <a:off x="5364088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3119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 Motivation im Studium erhalten</a:t>
            </a:r>
          </a:p>
          <a:p>
            <a:endParaRPr lang="de-DE" sz="1200" dirty="0">
              <a:latin typeface="Arial" pitchFamily="34" charset="0"/>
              <a:cs typeface="Arial" pitchFamily="34" charset="0"/>
            </a:endParaRPr>
          </a:p>
          <a:p>
            <a:endParaRPr lang="de-DE" sz="12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Eingangsmotivation festhalten, Lernziel visualisieren</a:t>
            </a:r>
          </a:p>
          <a:p>
            <a:pPr lvl="1">
              <a:lnSpc>
                <a:spcPct val="150000"/>
              </a:lnSpc>
            </a:pPr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kurzfristige Ziele (Prüfungen, Lerneinheiten usw.)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langfristige Ziele (Beenden des Studiums, Zukunftsperspektiven …)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auf positive Aspekte konzentrieren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erinnern Sie sich an bereits erreichte Teilziele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aber auch die Konsequenzen von kurzfristigen Aufschiebungen/ Vermeiden verdeutlichen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de-DE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Lernplan erstellen:	</a:t>
            </a:r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Überblick verschaffen (Organigramm, </a:t>
            </a:r>
            <a:r>
              <a:rPr lang="de-DE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MindMap</a:t>
            </a:r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u.ä.</a:t>
            </a:r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- individuellen Lernplan für jedes Modul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- Lernziele in kleine Teilaufgaben unterteilen 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- für sichtbaren Fortschritt sorgen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- ausreichende Pufferzeiten einplanen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- Prioritäten setzen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- die eigenen </a:t>
            </a:r>
            <a:r>
              <a:rPr lang="de-DE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Aufschiebemechanismen</a:t>
            </a:r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kennen und 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  entsprechende Gegenstrategien entwickeln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- Studienplan regelmäßig überprüfen und anpassen</a:t>
            </a:r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16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Motivation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CA2A412-4175-AE4C-A3F1-C5210213716F}"/>
              </a:ext>
            </a:extLst>
          </p:cNvPr>
          <p:cNvSpPr/>
          <p:nvPr/>
        </p:nvSpPr>
        <p:spPr>
          <a:xfrm>
            <a:off x="5364088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4599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rund um den Arbeitsplatz</a:t>
            </a:r>
          </a:p>
          <a:p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Gewohnheiten für den Lernbeginn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Vertrautes ‚Startsignal‘ schaffen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Weitere Lernsignale:	- Playlist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(Kopfhörer)</a:t>
            </a:r>
          </a:p>
          <a:p>
            <a:pPr lvl="2"/>
            <a:r>
              <a:rPr lang="de-DE" sz="1400" dirty="0">
                <a:latin typeface="Arial" pitchFamily="34" charset="0"/>
                <a:cs typeface="Arial" pitchFamily="34" charset="0"/>
              </a:rPr>
              <a:t>			- Stifte und Papier</a:t>
            </a:r>
          </a:p>
          <a:p>
            <a:pPr lvl="2"/>
            <a:r>
              <a:rPr lang="de-DE" sz="1400" dirty="0">
                <a:latin typeface="Arial" pitchFamily="34" charset="0"/>
                <a:cs typeface="Arial" pitchFamily="34" charset="0"/>
              </a:rPr>
              <a:t>			- Selbstkontroll-Programme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(verhindern Ablenkung)</a:t>
            </a:r>
          </a:p>
          <a:p>
            <a:pPr lvl="2"/>
            <a:r>
              <a:rPr lang="de-DE" sz="1200" dirty="0">
                <a:latin typeface="Arial" pitchFamily="34" charset="0"/>
                <a:cs typeface="Arial" pitchFamily="34" charset="0"/>
              </a:rPr>
              <a:t>			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Abschluss zelebrieren (z.B. Aufräumen, </a:t>
            </a:r>
          </a:p>
          <a:p>
            <a:pPr lvl="2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de-DE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ToDo</a:t>
            </a:r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-Liste aktualisieren)</a:t>
            </a:r>
          </a:p>
          <a:p>
            <a:pPr lvl="2"/>
            <a:endParaRPr lang="de-DE" dirty="0">
              <a:latin typeface="Arial" pitchFamily="34" charset="0"/>
              <a:cs typeface="Arial" pitchFamily="34" charset="0"/>
            </a:endParaRPr>
          </a:p>
          <a:p>
            <a:pPr lvl="2"/>
            <a:endParaRPr lang="de-DE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Motivierende Atmosphäre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Grünpflanzen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Frische Luft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Motivationshilfen </a:t>
            </a:r>
            <a:r>
              <a:rPr lang="de-DE" sz="1200" dirty="0">
                <a:latin typeface="Arial" pitchFamily="34" charset="0"/>
                <a:cs typeface="Arial" pitchFamily="34" charset="0"/>
              </a:rPr>
              <a:t>(Berufsziel, sichtbare Ziele …)</a:t>
            </a:r>
          </a:p>
          <a:p>
            <a:pPr lvl="1"/>
            <a:endParaRPr lang="de-DE" dirty="0">
              <a:latin typeface="Arial" pitchFamily="34" charset="0"/>
              <a:cs typeface="Arial" pitchFamily="34" charset="0"/>
            </a:endParaRPr>
          </a:p>
          <a:p>
            <a:endParaRPr lang="de-DE" sz="1400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de-DE" dirty="0">
                <a:latin typeface="Arial" pitchFamily="34" charset="0"/>
                <a:cs typeface="Arial" pitchFamily="34" charset="0"/>
              </a:rPr>
              <a:t>		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17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Lernmotivation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BFE93E3-307A-BF4C-B275-D9139D35D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532" y="1597695"/>
            <a:ext cx="2401940" cy="149698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F9AF922-1A11-C148-BD42-6461D7DD4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539" y="4802247"/>
            <a:ext cx="2401941" cy="159838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8E19C46-332B-8A4C-A009-0367D4DACA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860" r="15128"/>
          <a:stretch/>
        </p:blipFill>
        <p:spPr>
          <a:xfrm>
            <a:off x="5806464" y="3930402"/>
            <a:ext cx="1224136" cy="103847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473AED8-1338-0D42-AB89-1FA0B5DA9E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7636" y="1176104"/>
            <a:ext cx="1858620" cy="1280125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198A42A9-D136-A44A-984E-75912AC4626B}"/>
              </a:ext>
            </a:extLst>
          </p:cNvPr>
          <p:cNvSpPr/>
          <p:nvPr/>
        </p:nvSpPr>
        <p:spPr>
          <a:xfrm>
            <a:off x="5364088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45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Gesundheitsverhalten</a:t>
            </a:r>
          </a:p>
          <a:p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Regelmäßige Pausen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….</a:t>
            </a:r>
            <a:endParaRPr lang="de-DE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de-DE" dirty="0">
              <a:latin typeface="Arial" pitchFamily="34" charset="0"/>
              <a:cs typeface="Arial" pitchFamily="34" charset="0"/>
            </a:endParaRPr>
          </a:p>
          <a:p>
            <a:pPr lvl="2"/>
            <a:endParaRPr lang="de-DE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Bewusstes Essen &amp; Trinken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>
                <a:latin typeface="Arial" pitchFamily="34" charset="0"/>
                <a:cs typeface="Arial" pitchFamily="34" charset="0"/>
              </a:rPr>
              <a:t>…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18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Lernmotivation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98A42A9-D136-A44A-984E-75912AC4626B}"/>
              </a:ext>
            </a:extLst>
          </p:cNvPr>
          <p:cNvSpPr/>
          <p:nvPr/>
        </p:nvSpPr>
        <p:spPr>
          <a:xfrm>
            <a:off x="5364088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5284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Tipps für die Online-Lehre</a:t>
            </a:r>
          </a:p>
          <a:p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Konzentration erhalten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Ablenkungen vermeiden, individuelle ‚Störfaktoren‘ beseitigen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Notizen machen zum Konzentrationserhalt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Ursprünglichen Arbeitsplatz beibehalten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de-DE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2"/>
            <a:endParaRPr lang="de-DE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Selbstorganisation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Vorab-Planung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Vorlesungszeitfenster verankern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de-DE" sz="1200" dirty="0">
              <a:latin typeface="Arial" pitchFamily="34" charset="0"/>
              <a:cs typeface="Arial" pitchFamily="34" charset="0"/>
            </a:endParaRPr>
          </a:p>
          <a:p>
            <a:pPr lvl="1"/>
            <a:endParaRPr lang="de-DE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Kommunikation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Wünsche äußern (z.B. kleinere Einheiten, mehr Übungen, Pausen)</a:t>
            </a:r>
            <a:r>
              <a:rPr lang="de-DE" dirty="0">
                <a:latin typeface="Arial" pitchFamily="34" charset="0"/>
                <a:cs typeface="Arial" pitchFamily="34" charset="0"/>
              </a:rPr>
              <a:t>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19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Lernmotivation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98A42A9-D136-A44A-984E-75912AC4626B}"/>
              </a:ext>
            </a:extLst>
          </p:cNvPr>
          <p:cNvSpPr/>
          <p:nvPr/>
        </p:nvSpPr>
        <p:spPr>
          <a:xfrm>
            <a:off x="5364088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929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8388424" y="6592267"/>
            <a:ext cx="648072" cy="365125"/>
          </a:xfrm>
        </p:spPr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2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Probleme im Studium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22508D9-6FAE-0C40-844C-5B365FE01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1052736"/>
            <a:ext cx="735290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46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 Individuelle Störfaktoren – </a:t>
            </a:r>
            <a:r>
              <a:rPr lang="de-DE" sz="2000" dirty="0">
                <a:latin typeface="Arial" pitchFamily="34" charset="0"/>
                <a:cs typeface="Arial" pitchFamily="34" charset="0"/>
              </a:rPr>
              <a:t>erkennen und eliminieren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endParaRPr lang="de-DE" sz="1200" dirty="0">
              <a:latin typeface="Arial" pitchFamily="34" charset="0"/>
              <a:cs typeface="Arial" pitchFamily="34" charset="0"/>
            </a:endParaRPr>
          </a:p>
          <a:p>
            <a:endParaRPr lang="de-DE" sz="12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Unterbrechungen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Handy ausmachen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Computerfunktionen einschränken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…</a:t>
            </a:r>
          </a:p>
          <a:p>
            <a:pPr lvl="2"/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Unterschwellige Störungen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Akustische Reize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Temperatur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…</a:t>
            </a:r>
          </a:p>
          <a:p>
            <a:pPr lvl="2"/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Trennung von Lern- und Freizeitbereich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Handy ausmachen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Keine Pausengestaltung/ Essen am Arbeitsplatz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…</a:t>
            </a:r>
          </a:p>
          <a:p>
            <a:pPr lvl="2"/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20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Lernmotivation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82F4B07-0E46-344A-AAC4-49E72ACA0418}"/>
              </a:ext>
            </a:extLst>
          </p:cNvPr>
          <p:cNvSpPr txBox="1"/>
          <p:nvPr/>
        </p:nvSpPr>
        <p:spPr>
          <a:xfrm>
            <a:off x="5368468" y="4534382"/>
            <a:ext cx="3312368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600" dirty="0">
                <a:solidFill>
                  <a:schemeClr val="bg1"/>
                </a:solidFill>
              </a:rPr>
              <a:t>Lernen sollte mit anderen optischen Reizen verbunden werden als private Tätigkeiten. Die visuelle, akustische und räumliche Trennung hilft dem Bewusstsein sich nur auf einen der beiden Bereiche zu konzentrieren.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5D0785B-E15D-834B-8E9E-7713E66E29D8}"/>
              </a:ext>
            </a:extLst>
          </p:cNvPr>
          <p:cNvSpPr/>
          <p:nvPr/>
        </p:nvSpPr>
        <p:spPr>
          <a:xfrm>
            <a:off x="5364088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2200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 Motivation im Studium erhalten</a:t>
            </a:r>
          </a:p>
          <a:p>
            <a:endParaRPr lang="de-DE" sz="1200" dirty="0">
              <a:latin typeface="Arial" pitchFamily="34" charset="0"/>
              <a:cs typeface="Arial" pitchFamily="34" charset="0"/>
            </a:endParaRPr>
          </a:p>
          <a:p>
            <a:endParaRPr lang="de-DE" sz="12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Eingangsmotivation festhalten, Lernziel visualisieren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Lernplan erstellen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Sich selbst belohnen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Austausch mit Kommilitonen:</a:t>
            </a:r>
          </a:p>
          <a:p>
            <a:pPr lvl="1">
              <a:lnSpc>
                <a:spcPct val="150000"/>
              </a:lnSpc>
            </a:pPr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Unterstützung durch Menschen in ähnlichen Lebenssituationen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Austausch erhöht Lernerfolg 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Lerngemeinschaften motivieren zusätzlich und üben ebenfalls Druck zur Zielerreichung aus</a:t>
            </a:r>
          </a:p>
          <a:p>
            <a:pPr lvl="1"/>
            <a:r>
              <a:rPr lang="de-DE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kurzer Weg für alle Fragen und Nöte</a:t>
            </a:r>
          </a:p>
          <a:p>
            <a:pPr lvl="1"/>
            <a:endParaRPr lang="de-DE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de-DE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Fragen und Unsicherheiten sofort klären</a:t>
            </a:r>
          </a:p>
          <a:p>
            <a:pPr lvl="1"/>
            <a:endParaRPr lang="de-DE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de-DE" dirty="0">
                <a:latin typeface="Arial" pitchFamily="34" charset="0"/>
                <a:cs typeface="Arial" pitchFamily="34" charset="0"/>
              </a:rPr>
              <a:t>	</a:t>
            </a:r>
          </a:p>
          <a:p>
            <a:pPr lvl="2"/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21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Motivation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CA2A412-4175-AE4C-A3F1-C5210213716F}"/>
              </a:ext>
            </a:extLst>
          </p:cNvPr>
          <p:cNvSpPr/>
          <p:nvPr/>
        </p:nvSpPr>
        <p:spPr>
          <a:xfrm>
            <a:off x="5364088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0912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Zeitmanagement</a:t>
            </a:r>
          </a:p>
          <a:p>
            <a:endParaRPr lang="de-DE" sz="2400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 Lernmotivation</a:t>
            </a: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Prüfungsvorbereitung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de-DE" dirty="0">
                <a:latin typeface="Arial" pitchFamily="34" charset="0"/>
                <a:cs typeface="Arial" pitchFamily="34" charset="0"/>
              </a:rPr>
              <a:t>		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9" name="Ellipse 8"/>
          <p:cNvSpPr/>
          <p:nvPr/>
        </p:nvSpPr>
        <p:spPr>
          <a:xfrm>
            <a:off x="134246" y="3284984"/>
            <a:ext cx="4211960" cy="64807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8388424" y="6592267"/>
            <a:ext cx="648072" cy="365125"/>
          </a:xfrm>
        </p:spPr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22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759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Selbstorganisation im Studium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AE88DF6-8F60-DA42-9DD9-80E668DD3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652" y="3868166"/>
            <a:ext cx="2430976" cy="162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713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Lernroutine</a:t>
            </a:r>
          </a:p>
          <a:p>
            <a:endParaRPr lang="de-DE" sz="12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Regelmäßige Notizen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Zu gelesenen Texten sofort Notizen machen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Notizen nach der Präsenz auf Verständnis überprüfen</a:t>
            </a:r>
          </a:p>
          <a:p>
            <a:pPr lvl="2"/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Wartezeiten nutzen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Lernen im Bus/ Zug/ Auto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Materialien vorbereiten und griffbereit haben</a:t>
            </a:r>
          </a:p>
          <a:p>
            <a:pPr lvl="2"/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Feste Pausenzeiten, Lernzeit begrenzen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Pausen nicht am Schreibtisch verbringen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Nach spätestens 90min fünf Minuten durchatmen (Balkon, Toilette, Tee kochen)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Längere Pause nach mind. 4h (nicht am Schreibtisch verbringen) </a:t>
            </a:r>
          </a:p>
          <a:p>
            <a:pPr lvl="1"/>
            <a:endParaRPr lang="de-DE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Abwechslung stimuliert 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(aber nur in Maßen)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Auditiv, visuell, motorisch, kommunikativ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Zusammenhänge bewusst einer anderen ‚Person‘ erklären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Andere Lernorte für bewusste Zwischenzeiten </a:t>
            </a:r>
            <a:r>
              <a:rPr lang="de-DE" sz="1000" dirty="0">
                <a:latin typeface="Arial" pitchFamily="34" charset="0"/>
                <a:cs typeface="Arial" pitchFamily="34" charset="0"/>
              </a:rPr>
              <a:t>(z.B. Text lesen auf dem Sofa, </a:t>
            </a:r>
          </a:p>
          <a:p>
            <a:pPr lvl="2"/>
            <a:r>
              <a:rPr lang="de-DE" sz="1000" dirty="0">
                <a:latin typeface="Arial" pitchFamily="34" charset="0"/>
                <a:cs typeface="Arial" pitchFamily="34" charset="0"/>
              </a:rPr>
              <a:t>			                   Inhalte erarbeiten am Schreibtisch)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Herumlaufen und rezitieren</a:t>
            </a:r>
          </a:p>
          <a:p>
            <a:pPr lvl="2"/>
            <a:r>
              <a:rPr lang="de-DE" dirty="0">
                <a:latin typeface="Arial" pitchFamily="34" charset="0"/>
                <a:cs typeface="Arial" pitchFamily="34" charset="0"/>
              </a:rPr>
              <a:t>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23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Prüfungsvorbereitung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F0D22D3-48AE-8C47-9C8C-734EA19CA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332" y="3150512"/>
            <a:ext cx="1284734" cy="128473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64DA0E7-EBCC-EA46-85E6-06CB0C49F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2887550"/>
            <a:ext cx="1080120" cy="108012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DA7D8545-0E06-AA45-A61A-77FBFF759D22}"/>
              </a:ext>
            </a:extLst>
          </p:cNvPr>
          <p:cNvSpPr/>
          <p:nvPr/>
        </p:nvSpPr>
        <p:spPr>
          <a:xfrm>
            <a:off x="6660232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F9ACD0DA-234F-7A43-94FE-62E6147134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890" t="52189"/>
          <a:stretch/>
        </p:blipFill>
        <p:spPr>
          <a:xfrm>
            <a:off x="6984888" y="5201235"/>
            <a:ext cx="1410285" cy="120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19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Lernstrategien</a:t>
            </a:r>
          </a:p>
          <a:p>
            <a:endParaRPr lang="de-DE" sz="12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Diskussionen über einzelne Inhalte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Lernen durch Verständnis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Vertiefende Gespräche festigen Lernstoff und machen Sie sicherer im Argumentieren</a:t>
            </a:r>
          </a:p>
          <a:p>
            <a:pPr lvl="2"/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Markieren und Extrahieren wichtiger Inhalte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Leseziele im Auge behalten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Markierungen begrenzen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Eigenes, zielführendes System der Markierungen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Strukturierte Notizen</a:t>
            </a:r>
          </a:p>
          <a:p>
            <a:pPr lvl="2"/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Eigener Arbeitsrhythmus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Individuelle Störfaktoren ermitteln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Pausenstruktur beachten</a:t>
            </a:r>
          </a:p>
          <a:p>
            <a:pPr lvl="1"/>
            <a:endParaRPr lang="de-DE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de-DE" dirty="0">
                <a:latin typeface="Arial" pitchFamily="34" charset="0"/>
                <a:cs typeface="Arial" pitchFamily="34" charset="0"/>
              </a:rPr>
              <a:t>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24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Prüfungsvorbereitung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71C97F0-3607-0D44-9AAB-D606967BE60C}"/>
              </a:ext>
            </a:extLst>
          </p:cNvPr>
          <p:cNvSpPr/>
          <p:nvPr/>
        </p:nvSpPr>
        <p:spPr>
          <a:xfrm>
            <a:off x="6660232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BDB80A8-CA6A-4348-BC30-88BBAB3B2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668" y="3284984"/>
            <a:ext cx="3923279" cy="261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202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Prüfungsangst/ Aufregung</a:t>
            </a:r>
          </a:p>
          <a:p>
            <a:endParaRPr lang="de-DE" sz="12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Akzeptanz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Aufregung/ Angst als normal akzeptieren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Erhöhung von Konzentration und Aufmerksamkeit</a:t>
            </a:r>
          </a:p>
          <a:p>
            <a:pPr marL="1200150" lvl="2" indent="-285750">
              <a:buFont typeface="Wingdings" pitchFamily="2" charset="2"/>
              <a:buChar char="§"/>
            </a:pPr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Motivation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Positive Sichtweise: „Ich kann darstellen, was ich weiß“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Prüfung möglichst detailliert (und realistisch positiv) vorstellen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Positive Folgen (abgeschlossenes Modul) verdeutlichen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Belohnung einplanen</a:t>
            </a:r>
          </a:p>
          <a:p>
            <a:pPr lvl="2"/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Fokussierung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Überforderung durch ‚zu viele Baustellen‘ vermeiden </a:t>
            </a:r>
            <a:r>
              <a:rPr lang="de-DE" sz="1200" dirty="0">
                <a:latin typeface="Arial" pitchFamily="34" charset="0"/>
                <a:cs typeface="Arial" pitchFamily="34" charset="0"/>
                <a:sym typeface="Wingdings" pitchFamily="2" charset="2"/>
              </a:rPr>
              <a:t> kognitives Hinten-Anstellen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  <a:sym typeface="Wingdings" pitchFamily="2" charset="2"/>
              </a:rPr>
              <a:t>Rituale/ Tagesstruktur entwickeln (Lern- und Prüfungsrituale)</a:t>
            </a:r>
          </a:p>
          <a:p>
            <a:pPr marL="1200150" lvl="2" indent="-285750">
              <a:buFont typeface="Wingdings" pitchFamily="2" charset="2"/>
              <a:buChar char="§"/>
            </a:pPr>
            <a:endParaRPr lang="de-DE" sz="12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dirty="0">
                <a:latin typeface="Arial" pitchFamily="34" charset="0"/>
                <a:cs typeface="Arial" pitchFamily="34" charset="0"/>
              </a:rPr>
              <a:t>Üben</a:t>
            </a:r>
          </a:p>
          <a:p>
            <a:pPr lvl="1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Auf Prüfungsleistung hin lernen (Abrufleistung ist um so höher, je ähnlich Lern- und Abrufbedingungen sind)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Lerngruppe/ Lernpartner bilden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de-DE" sz="1200" dirty="0">
                <a:latin typeface="Arial" pitchFamily="34" charset="0"/>
                <a:cs typeface="Arial" pitchFamily="34" charset="0"/>
              </a:rPr>
              <a:t>Übungen nach Art der Prüfung (Besprechungen am besten in Lerngruppe)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25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Prüfungsvorbereitung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71C97F0-3607-0D44-9AAB-D606967BE60C}"/>
              </a:ext>
            </a:extLst>
          </p:cNvPr>
          <p:cNvSpPr/>
          <p:nvPr/>
        </p:nvSpPr>
        <p:spPr>
          <a:xfrm>
            <a:off x="6660232" y="6597352"/>
            <a:ext cx="1296144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3478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Zeitmanagement</a:t>
            </a:r>
          </a:p>
          <a:p>
            <a:endParaRPr lang="de-DE" sz="2400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 Lernmotivation</a:t>
            </a: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Prüfungsvorbereitung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de-DE" dirty="0">
                <a:latin typeface="Arial" pitchFamily="34" charset="0"/>
                <a:cs typeface="Arial" pitchFamily="34" charset="0"/>
              </a:rPr>
              <a:t>		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8388424" y="6592267"/>
            <a:ext cx="648072" cy="365125"/>
          </a:xfrm>
        </p:spPr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26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752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Selbstorganisation im Studium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1B911A2-00FF-E94D-AD15-1BC9E320D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103" y="3068960"/>
            <a:ext cx="5183361" cy="315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14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Zeitmanagement</a:t>
            </a:r>
          </a:p>
          <a:p>
            <a:endParaRPr lang="de-DE" sz="2400" dirty="0">
              <a:latin typeface="Arial" pitchFamily="34" charset="0"/>
              <a:cs typeface="Arial" pitchFamily="34" charset="0"/>
            </a:endParaRP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 Lernmotivation</a:t>
            </a: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Prüfungsvorbereitung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de-DE" dirty="0">
                <a:latin typeface="Arial" pitchFamily="34" charset="0"/>
                <a:cs typeface="Arial" pitchFamily="34" charset="0"/>
              </a:rPr>
              <a:t>					</a:t>
            </a:r>
            <a:endParaRPr lang="de-DE" sz="2000" dirty="0">
              <a:latin typeface="Arial" pitchFamily="34" charset="0"/>
              <a:cs typeface="Arial" pitchFamily="34" charset="0"/>
            </a:endParaRP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9" name="Ellipse 8"/>
          <p:cNvSpPr/>
          <p:nvPr/>
        </p:nvSpPr>
        <p:spPr>
          <a:xfrm>
            <a:off x="134246" y="1256561"/>
            <a:ext cx="4211960" cy="64807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8388424" y="6592267"/>
            <a:ext cx="648072" cy="365125"/>
          </a:xfrm>
        </p:spPr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3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7308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Selbstorganisation im Studium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6D99EBD-C744-D949-9937-5984E0FDE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672" y="894282"/>
            <a:ext cx="1412124" cy="141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9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Verschiedene Zeitmanagement-Typen</a:t>
            </a:r>
          </a:p>
          <a:p>
            <a:r>
              <a:rPr lang="de-DE" sz="2000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4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7537ED6-1067-4C44-B10C-6D843F01EBBA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073862D-E79C-EE47-9E62-8334473AD1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25" t="18323" r="15350" b="36350"/>
          <a:stretch/>
        </p:blipFill>
        <p:spPr>
          <a:xfrm>
            <a:off x="611560" y="2095266"/>
            <a:ext cx="4521862" cy="226983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9F27ACA-BA73-4246-AFFB-29F85F0EE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680" y="3717032"/>
            <a:ext cx="4912780" cy="245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83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Verschiedene Zeitmanagement-Typen</a:t>
            </a:r>
          </a:p>
          <a:p>
            <a:pPr lvl="1"/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de-DE" sz="1600" b="1" dirty="0">
                <a:latin typeface="Arial" pitchFamily="34" charset="0"/>
                <a:cs typeface="Arial" pitchFamily="34" charset="0"/>
              </a:rPr>
              <a:t>Der Chaotische: 	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Als eher chaotischer Typ gehen Sie die Dinge je nach 			Lust und Laune an. Auf diese Weise bleiben Sie offen 			für neues und flexibel in der Zeitgestaltung.</a:t>
            </a:r>
          </a:p>
          <a:p>
            <a:pPr lvl="2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de-DE" sz="1600" dirty="0">
                <a:latin typeface="Arial" pitchFamily="34" charset="0"/>
                <a:cs typeface="Arial" pitchFamily="34" charset="0"/>
              </a:rPr>
              <a:t>	</a:t>
            </a:r>
            <a:r>
              <a:rPr lang="de-DE" sz="1600" i="1" dirty="0">
                <a:latin typeface="Arial" pitchFamily="34" charset="0"/>
                <a:cs typeface="Arial" pitchFamily="34" charset="0"/>
                <a:sym typeface="Wingdings" pitchFamily="2" charset="2"/>
              </a:rPr>
              <a:t> Tipps:</a:t>
            </a:r>
            <a:r>
              <a:rPr lang="de-DE" sz="1600" i="1" dirty="0">
                <a:latin typeface="Arial" pitchFamily="34" charset="0"/>
                <a:cs typeface="Arial" pitchFamily="34" charset="0"/>
              </a:rPr>
              <a:t>		- klare und einfache Zeitregeln (z.B. Modul-Tage)</a:t>
            </a:r>
          </a:p>
          <a:p>
            <a:pPr lvl="2"/>
            <a:r>
              <a:rPr lang="de-DE" sz="1600" i="1" dirty="0">
                <a:latin typeface="Arial" pitchFamily="34" charset="0"/>
                <a:cs typeface="Arial" pitchFamily="34" charset="0"/>
              </a:rPr>
              <a:t>			- flexible Planungen mit ‚Tauschfenstern‘</a:t>
            </a:r>
          </a:p>
          <a:p>
            <a:pPr lvl="2"/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lvl="2"/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marL="1257300" lvl="2" indent="-342900">
              <a:buFont typeface="+mj-lt"/>
              <a:buAutoNum type="alphaLcParenR"/>
            </a:pPr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de-DE" sz="1600" b="1" dirty="0">
                <a:latin typeface="Arial" pitchFamily="34" charset="0"/>
                <a:cs typeface="Arial" pitchFamily="34" charset="0"/>
              </a:rPr>
              <a:t>b)    Der </a:t>
            </a:r>
            <a:r>
              <a:rPr lang="de-DE" sz="1600" b="1" dirty="0" err="1">
                <a:latin typeface="Arial" pitchFamily="34" charset="0"/>
                <a:cs typeface="Arial" pitchFamily="34" charset="0"/>
              </a:rPr>
              <a:t>Aufschieber</a:t>
            </a:r>
            <a:r>
              <a:rPr lang="de-DE" sz="1600" b="1" dirty="0">
                <a:latin typeface="Arial" pitchFamily="34" charset="0"/>
                <a:cs typeface="Arial" pitchFamily="34" charset="0"/>
              </a:rPr>
              <a:t>: 	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Sie erledigen Dinge, die weniger Spaß machen, nicht 			unbedingt zeitnah, sondern zögern sie häufig so lange 			hinaus bis Panik ausbricht.</a:t>
            </a:r>
          </a:p>
          <a:p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de-DE" sz="1600" i="1" dirty="0">
                <a:latin typeface="Arial" pitchFamily="34" charset="0"/>
                <a:cs typeface="Arial" pitchFamily="34" charset="0"/>
                <a:sym typeface="Wingdings" pitchFamily="2" charset="2"/>
              </a:rPr>
              <a:t>  Tipps: 	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- Motivationshelfer schaffen (als Startsignal)</a:t>
            </a:r>
          </a:p>
          <a:p>
            <a:pPr lvl="2"/>
            <a:r>
              <a:rPr lang="de-DE" sz="1600" dirty="0">
                <a:latin typeface="Arial" pitchFamily="34" charset="0"/>
                <a:cs typeface="Arial" pitchFamily="34" charset="0"/>
              </a:rPr>
              <a:t>			- Belohnungen einplanen</a:t>
            </a:r>
          </a:p>
          <a:p>
            <a:pPr lvl="2"/>
            <a:r>
              <a:rPr lang="de-DE" sz="1600" dirty="0">
                <a:latin typeface="Arial" pitchFamily="34" charset="0"/>
                <a:cs typeface="Arial" pitchFamily="34" charset="0"/>
              </a:rPr>
              <a:t>			- klare Deadlines</a:t>
            </a: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5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E193067-E631-2744-9A2A-BA480FAF1449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84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51520" y="1256561"/>
            <a:ext cx="88924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Verschiedene Zeitmanagement-Typen</a:t>
            </a:r>
          </a:p>
          <a:p>
            <a:pPr lvl="2"/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lvl="2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marL="1257300" lvl="2" indent="-342900">
              <a:buAutoNum type="alphaLcParenR" startAt="3"/>
            </a:pPr>
            <a:r>
              <a:rPr lang="de-DE" sz="1600" b="1" dirty="0">
                <a:latin typeface="Arial" pitchFamily="34" charset="0"/>
                <a:cs typeface="Arial" pitchFamily="34" charset="0"/>
              </a:rPr>
              <a:t>Der Unkonzentrierte: 	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Sie packen die Sachen zwar an, lassen sich aber leicht 			ablenken. Das kostet zeit, die dann verloren geht, um 			die schöneren Dinge zu erleben.</a:t>
            </a:r>
          </a:p>
          <a:p>
            <a:pPr lvl="2"/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de-DE" sz="1600" i="1" dirty="0">
                <a:latin typeface="Arial" pitchFamily="34" charset="0"/>
                <a:cs typeface="Arial" pitchFamily="34" charset="0"/>
                <a:sym typeface="Wingdings" pitchFamily="2" charset="2"/>
              </a:rPr>
              <a:t>	 Tipps:</a:t>
            </a:r>
            <a:r>
              <a:rPr lang="de-DE" sz="1600" i="1" dirty="0">
                <a:latin typeface="Arial" pitchFamily="34" charset="0"/>
                <a:cs typeface="Arial" pitchFamily="34" charset="0"/>
              </a:rPr>
              <a:t>		- ‚</a:t>
            </a:r>
            <a:r>
              <a:rPr lang="de-DE" sz="1600" i="1" dirty="0" err="1">
                <a:latin typeface="Arial" pitchFamily="34" charset="0"/>
                <a:cs typeface="Arial" pitchFamily="34" charset="0"/>
              </a:rPr>
              <a:t>Ablenker</a:t>
            </a:r>
            <a:r>
              <a:rPr lang="de-DE" sz="1600" i="1" dirty="0">
                <a:latin typeface="Arial" pitchFamily="34" charset="0"/>
                <a:cs typeface="Arial" pitchFamily="34" charset="0"/>
              </a:rPr>
              <a:t>‘ suchen und beseitigen</a:t>
            </a:r>
          </a:p>
          <a:p>
            <a:pPr lvl="2"/>
            <a:r>
              <a:rPr lang="de-DE" sz="1600" i="1" dirty="0">
                <a:latin typeface="Arial" pitchFamily="34" charset="0"/>
                <a:cs typeface="Arial" pitchFamily="34" charset="0"/>
              </a:rPr>
              <a:t>			- feste Pausenzeiten (z.B. mit Zeitsignal, Sanduhr)</a:t>
            </a:r>
          </a:p>
          <a:p>
            <a:pPr lvl="2"/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lvl="2"/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marL="1257300" lvl="2" indent="-342900">
              <a:buFont typeface="+mj-lt"/>
              <a:buAutoNum type="alphaLcParenR"/>
            </a:pPr>
            <a:endParaRPr lang="de-DE" sz="8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de-DE" sz="1600" b="1" dirty="0">
                <a:latin typeface="Arial" pitchFamily="34" charset="0"/>
                <a:cs typeface="Arial" pitchFamily="34" charset="0"/>
              </a:rPr>
              <a:t>d)   Der Zeitoptimierer: 	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Sie sind super organisiert und haben immer einen Plan. 			Sie priorisieren alle Angelegenheiten nach Wichtigkeit 			und arbeiten Sie sorgfältig ab. Spontane Abweichungen 			sind aber eher schwierig.</a:t>
            </a:r>
          </a:p>
          <a:p>
            <a:r>
              <a:rPr lang="de-DE" sz="800" dirty="0">
                <a:latin typeface="Arial" pitchFamily="34" charset="0"/>
                <a:cs typeface="Arial" pitchFamily="34" charset="0"/>
              </a:rPr>
              <a:t>					</a:t>
            </a:r>
          </a:p>
          <a:p>
            <a:pPr lvl="2"/>
            <a:r>
              <a:rPr lang="de-DE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de-DE" sz="1600" i="1" dirty="0">
                <a:latin typeface="Arial" pitchFamily="34" charset="0"/>
                <a:cs typeface="Arial" pitchFamily="34" charset="0"/>
                <a:sym typeface="Wingdings" pitchFamily="2" charset="2"/>
              </a:rPr>
              <a:t> Tipps:</a:t>
            </a:r>
            <a:r>
              <a:rPr lang="de-DE" sz="1600" i="1" dirty="0">
                <a:latin typeface="Arial" pitchFamily="34" charset="0"/>
                <a:cs typeface="Arial" pitchFamily="34" charset="0"/>
              </a:rPr>
              <a:t>		- freie Zeitfenster schon einplanen</a:t>
            </a:r>
          </a:p>
          <a:p>
            <a:pPr lvl="2"/>
            <a:r>
              <a:rPr lang="de-DE" sz="1600" i="1" dirty="0">
                <a:latin typeface="Arial" pitchFamily="34" charset="0"/>
                <a:cs typeface="Arial" pitchFamily="34" charset="0"/>
              </a:rPr>
              <a:t>			- Strategie/ Ritual zum Abschalten einführen</a:t>
            </a:r>
            <a:endParaRPr lang="de-DE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4" name="AutoShape 2" descr="data:image/jpeg;base64,/9j/4AAQSkZJRgABAQAAAQABAAD/2wCEAAkGBhQSDxUUERQVFBQWGRoXGRgYGBgYIBcZGB4YGhgYHRYYHCYeGBolGhcXIS8gJCcpLSwsFx8xNjAqNSYtLCoBCQoKDgwOGg8PGikfHxwpLCwsLCwpKSwsKSwsLCkpKSkpKSwtLCkpKSkpLCwpLCwsKSksLCwsLCwsLCw1LDMsNf/AABEIAJcAyQMBIgACEQEDEQH/xAAbAAEAAwEBAQEAAAAAAAAAAAAABQYHBAMCAf/EAEIQAAIBAwIEAwUECAMHBQAAAAECAwAEERIhBQYxQRNRYQciMnGBFEKRoSMzUmJyorHBQ4KSFSRjstHh8Rc1c4PC/8QAGAEBAQEBAQAAAAAAAAAAAAAAAAECAwT/xAAjEQEBAAICAQQCAwAAAAAAAAAAAQIRITFBAxJRkeHxE2Fx/9oADAMBAAIRAxEAPwCkUpSuzmUpSgUpSgUpSgUpSgUpSgUpSgUpSgUpSgUpSgUpSgUpSgUpSgUpSgUpSgUpSgUpSgUpSgUpSgUpX6iEkADJJwB5k9KD8pWtXXsvtouHBZHjjuTpJmkcqobILKBnGnGQB8jWfcycqTWTL4ulkfdJEOVfp0Pnjf8AOpLKtiGpSrb7P+HRap7y4XVDaJ4mk76pDnQN9jjHTzK+VW8Iqstuy41qy5GRqBGR5jPUeor4rU+O8+RKsVvewpdsQHnIIxCX38OPA95kUgZyCfPJ2pPOPLy2k48JtcEqiWF+uUbtnuR+YINSUsQVelvbtIwWNWdj0VQWJ+QG5rzrReSb+Ph3DXvpIy8k0vgoBgHCgnGT0UlWzjfYUt0RRL7hU0J/TRSR/wAaMufkSMGuWrh/6qXbMfHEU0JPvRNGukr3APX6nNRnO/Bktr50i2jYLIgznSHGdOfQ5x6YpsQVKUqhSlKBSlKBSvSC2ZzhFZj6An+lSUHKty3SIj+IqP71LZGscMsupaiaVYY+SpP8SSNPllj+VG5ZjX4pXb+GI/1ZgKz78XT+DP4V6pyxW2dQJQq7AZV2Ug98hhhvmDXTFw+zX4y5P77oP5UJNfMl5bR7xeFn/wCF5D+Lvj8qly31tvH0/ZzlY+7jleIgGOViGGR8DZ+Q1KT9M1BcQsfCfTqDHvsylfQqwyDViSZRC8txpZhpGNI+IjVpG2WIUjJ6DPpVXnmLsWbck5NMN+U9aYSTU1a+KmuSlU8StQ/TxU/HPu/zYqFq3crcvxxxfb74lYEP6JBs07joF76cjr3x5DfdeePj2i3VzLxB1lDlUdo4RpIBXO2nb3iQRk7k7V78zMbXhlvYyHVNrM7rnPgBgdEfoTkkj59sVrFhcteWSTIyI8keuNtOvwnYEfe64zg7DOD8qwTj1jPFcyLdBvGySxY515+8G+8D2P8A0xWZyt4cFXXk9DLwriUKbyaY5QANyqHJA8/hx9apVXP2awGOWW9kcx29uh1kf4hYYEWO++D89PnWr0kVCW2ZQpZWUONSkggMv7Skj3h6irXzMxHCOHJJ+s/SuAeoiZvcPyI049KvJtRxGM3M9gfESHXbq8paOQHUVBVQADspII6FayTjPGJbqYyzHLHYADAUDoqr2A8qku16cVaBy3YniXCHtFISW2k8VS2QrK+r3S3Y5L/gO1Z/itEvofssNnwxADLcPHLc+uphpiPmu2MdwnqaZEcCcifYh9o4kVESkaYozraZ+qpnoqnG5PYH51V+N8Xe6uJJpManOcDooAwqj0CgD6etb5c8Wt50uoWTxRAdEsenJIIDZVe4wdsb5U43rE+dOAJaXZSJ9cbKsiZ6hXzgN67dT1FJdliCpSlaQpSlApUhwzl65uP1EEkg81U6f9Zwv5123fI19Eup7WUKNyRpfH0Qk/lTY4F4w4TTscee+B2AX4R88Zrxmv5G2Z2I8s4H4DauelTUa92XyUpSqwUIpSg97q9eQguc4AA7AY9K8KUottvNd/ABGbuETRvKhcAxpjU5PwqMkZy2kH0zWjczcpm5lDXt7DbORiG320xp0AyWXfbcgYyNiQAKpvs7ZBxW28TGNZAz+0VYJ/NjHrivfnDhN7NfymSOWTMvgxtoOkjcxqpxjGk5+p9aze1nTSuGWItLC3sbpgTMZYQ6E4BcyOmCcEEggD1xVQi+030rcNvEV5YWz9pOzxRqQWY7YfWuAOmdYJziuf2ica8OODh6YJtliLS5ORIFxhe2wIOf+hqyRcbW74Rc3EAH2zwFjnKghvd1Zx81LsMeY8sVn+1Qg4pwRJTb/ZWZAdBuCc79C+dWrAPcD5CuT2jw/Zkt+HwArAB4gYkEzSOSNRI+LTn+YeQqmcO4e88qxQqXdjgKP6+QUDv2FaBzEiG54XYFhJLAY0lcdiSnu/QDP4ZrXSLmvHRbvdJgstpbQtpHXYSFgPXAWoUck8OMxnkLSR3IaaNd1WKMKHdyQR7uWGM9NSjHeuTht943GeJwn/FidAPWIKgA+hJqA5+unSCwCMyxvZqpAJAYe4Sp89wv4VmRUpe8rcNmk8CwkK3WgTRN4hdHIyQhJJ0tgZ7EbHfGDB8pSTXXG4WuGZpFcli3UeCrHGANsFcfM1A8us4vbcxfH4qafnqH9s1bJ+PQWvGOISb4ZJUj0jP6VtAb5e+H3rWkRfDuI3b8UmnsUd5DJI5UDIKMxOl9wNPTv2GNxXnzpfJPIJRaS20xJE2rOln23GQDq2Oc47detWLgPGl4Zwy1kwSbmZnlK41GOIldILbbkL9C3nmuSf2wXTSfq4fCxhomBYNudyxORtgdxt07UFDpVo594XFHJDPbroiuolmCfsE/Eo8huNumc1V61EKuHs45SS8nd58eBCAWBONROcKT2XCkn5Ad6p9aVyEx/wBicQEYzJ7+37piUf0149al6I8+Oe1mUMUsESOBMAMUySO2F+FFPYYz8ug4+F+1+7SXM+iaM9VwEIH7rL3+eR/Wo/lm7u5rOeytYFkWQh3fG6g42LEhd9G2d9jj08eM3HgWSWUtp4Nwjl2lbGWBzjBHUHYdSPdqai7TntJ4LC8MPELUaUuPjGMe8wyHx2JwwbzOD55z+tM4vFp5WgEh0sWRlB6nLswGP4cmszq4lKUpVQpSlApSlB6WsbNIqx51lgFx11EgLjHfOK3Y8YuEkKJpmjtI0FznJkkdl1NowMZVQGI+9qxsazL2Z2am8aeT9XaxtMc+YB0/h7x+aip32UcaaS/umkP65DKw7Ahs5+gfH0rGTUQfPvKvgv8AaoCZbWf31kyW0l98FvI9QT8uoqL5S5intLgNbgOXwhjOcSZOw23Bydj29dxV44hdHht14bqJuGXZ1BT7wTXu2k9NidWO4IPUE1w8B5ahg41OwYPb2amfOQce7lFJ7lSTv+4Ku+OU001eCIsTiFEtpZEILxquVYjqDgasNv8ATpWN8G4VJZ8ZgW89wiTUXY+6/XDhz1BbG579av3s/wCMNxCyulnY6mkkHf3UlGVA7jHvY8sVTOM80FrOey4ihkuYWCxSYGcggEs38Pf7wb61mLURxHjLW3Fpri3dXKzSMrdVbUWyPUEMRt8xV65WSObhtv8Ab1i8RnlS08QE6tfT3R2zkD0A9KzXl3gzXd1FAv323Pko3c/6QaucfExd8fto4doLdgkQHTTECWYfMp+AWtVI+eK8IXgkYddU11KGVJtOmOEHZtOSSZMZxntv5g56TW5caMcrm2uH1214CYJcg+FMvWMN8/eX11LWM8Y4RJazvDMMOhx6EdmHmCN6YlizcUiNxwO1kj3+yvJHKB90OdSsR2XoM+tVzgfA5buYRQrknq33UXuzHsB+f1q1+zq6Nrb3l65JijjCeGTgSyEgqD8thn/iGtG5l4FFLYlBN9jjOCTHpVTqwArjAypJHcfOpvXC62yLnniscs6RQHVDbRrAjftaNmb6nv6Z71XKl+ZOVprGUJMNm3R1+FwPI9iNsg9M+tRFbjJVv9m3NqWVywmOIZQAxxnSy50tgDJG7A/OqhXtZ2byyJHGNTuwVR5k9Pp5+maUjWLjla7iR/8AY8kX2e4YS5BAdNvhSTcGPy7jp8/G65SuJ/Dm41NEkNupB04BcbE6nGAM4HTfyAJzV25b5fW0skt1J2B1MNiXbdmHludvLasL5ujuY7p4rqWSVkPus5JDKfhYA7DI8u+axOWq6ueObfts4EY028XuxJjG3TWR2J7DsBjzqt0pW2Xdwcw+KBcAmM9SCRp8jt286tN1wyCIApFbnV8JeRwD36kYzj1qkVJWvGMW7wONSNun7jefy67VjLG3mPR6XqY4yyyf66L/AIFO7F1gAB7RsHGfPqfwqKltHX4kZfmpH9RXwkhX4SR8jj+ldsXH7hek0nyJz/WrzHO3C88z6/DgpU1FzdMPj0OPVQD+K4Nfk/F4JDmWFs+kh/uKbvwe3C9Zfc/b34FzIlvZXcBjZnuFChgcBQARv375261Keydv9/kHnby/1jqq3Cox/QJIB3DEN+YAqy+y+5ROIN4jrGGhlQFiFGolCBk98A/hS9MeXrytzZC1t9g4iM252jk7wnt/lBOx7bjcdI+z4/HbWd5axgyNOwUSjZTGp/ZPvbjO373pUVwfgz3NylvGQWdtOrqABks3qAoJ+nrWh8c5V4RZeHFcNMJJF+MMxxvjWwA0qM+h6HbanAi/ZXcvpvo42KO0OtCOzrqAP0JFe/EIIuNW/jwYjv40HixdPFVR1Xz9D2zpPY1GzWc3BbpJ4ik8MisEfqsiNg6Tg7HZTscHHzFVWHiLpN4sTGJ8lgU93TnOQPTcj5U15E/yjxiK1t71y+m5aLwoRpJ+LOo56DfSTn9n6V0ey9cXry9oYJZPqAFH5Map5NXDk33OH8Tk/wCCsYP8ZYf3FKR3ckXQvrOfh8rYc5nt2zjS4OogeXvHO3Znrj5s4it1YwyTFVvYJDbyqdmdRkhivoRv6lvlVVsL94JUliOl0IZT8v7EbEeRNTvPl7DPcR3EBX9PEryIOqSDKsG8jsPnjPfNNcm+HxxnjcZ4ba2sBzp1yzbEZlJOB64BPTtjyq9cw83i1vIYJ/0lrJbIsqEZxqyNYHfbYjuPUCovkma24dZx3lypZ7h3RCBqKIgbJA7ZYYPfcdga7ZubrDiV4lvJalhKAiznCurHJAwBkAHodXntiosQfPFvNFZwxxuJ7DxNcMudTLswETN2Cgtj5Y7YFGrq4hC0UkkBY4jkdSMnGpSVLaemdutctajNK0Dk6wWwtH4lcAaium2RurFsjVj1/wCUMe4rP6luOczzXUcKS6QsCaECjGdlGTud8Ko2wNvWlI2Tl6QvwyKF5CLi4glk1ZOolt2cHsQZFP8A4ql8QlHF+FGUgfbbMe/gfGmMsfqATjsyn9reVveJ/Z+I8IU7AQKh/wDuAT/mVao3M3i2PEbpIXaPUzD3TjMcvv4+W/5VmRqq7SlK2yUpSgUpSgVYOReALd3qpL+qUNJJ6qmPd28yR9M1X6tfsz4skHEF8U6UlRoiT0BbBXJ7DIx/mqXoi2cw+0sWhgjso4tGgO642UPuqDQQA2ncnfqOu9Q3PQjvrWPiUAKkEQzIQMhtyDqHxY1AZ7gr0xiq/wAT5IuobhoRBK+CQjIhIdexDAY6Yz5d8VJcxf7nw+OwLAztJ484Bz4ZwFSPI6nABP8A3Gc6+Fffslx/tL97wZdP8Xu/21VWuN8VluJ2e4bVIPcOwGAm2ABsO/1JPevjhPFHtp0miOHQ5Geh7EEeRBIPzNaWi2E0cN9JYyNLcSlBEjF9bLq1OI8hWGVOdvpVvF2dqxxG4aPgUEMudUs7TRg/dhUEZwegLMSPnnvVQrQ+d+WWus39nI1xGdnTHvQ6fuhMZCrvlMZGc75zWeVYV6W9u0jqkalnY4VQMknyAFaFw/lHiEHDLmL7MrGfSf1g1qEx0QDDHbbDfjXF7MHjh+13ko1fZ4vd77vnOPXAAz5E+dV8843niGT7TKCW141nTnOfh6ae2OlS8iHZSCQQQQcEHbB8sHoa/Kt3tHZXmtptISWe2jlmUdnboceZGR/lFcfJ3KwupGeZvDtYRqmc7bDfQD5kD6D1xm742iz8P5dfiXBLZYiqPbySgl9QBU5Y4IHqo+hqvcjcGkN0lw4KW9ufFklYYUBN9IPdiew/86vy7zLEYrcCMQx3Dulsg2/RxAkM3kTpOw/aXrnNVH2vWVwQJVlZ7UEK0YO0TjYFsdQT3boceYrMvhqzyzni9949zLLjHiSO+PLWxbH51yUpW2ShpSgt3tF4/FcXUMls+oJCi5AI0sGZh1A3GVrz5549b3vgzx6hcFAsy6cKCvQg9zkkd9gPrVaVNGylKVQpSlApSlB2cH4RJdTrDCup2/AAdWJ7KPOrstvZWTC1gRL6+kPhF3x4cbN7pAHoeuMnY5I6VD8A45Ha8NuTE+m8ldYwcHIhwMlDjAOS2+fLyFdnKFullavxKcZIylrGfvyEEF/kNxnyDHyrNWLHxPh17ZcFlD3LGRJEIZXJxCdKaQSMj3ifwrJickk7k7knufM+tbleXXj3ZtZOl3YZwOgcF+me+HOP4aw50KkhuoJB+Y2P50xK+Sa1AcQFnNwaFsDQheT903GUz+LOfpWdcKtPFuIoyQA7ouT0GWA71N+0PiYk4nK0Z92PTGmO3hgDb016vxq3kic5jtrrg9+1xAf0EzlgN9JySTE69mGTg+W47iuXmO1tb20e+tQIZYyv2iHbBLkKHXHmT1HXfYHrbeYObYxJDFeAPZ3dujE43jfO75G5G69NxjI71n3N/Jj2TB1Pi20n6uUYIOdwGxtqx0PQ9u4rMWvXkXi0SNPb3LaIbqPwi/ZG30sewG53+XrViuvZZHbW6T3ErSLHqecRrnWuRoVBjIz95icYJqlcq8I+1XsMPZnGr+Ffef8AlBrU+H88PJb8QmRBKtvKNCb7w+6pxgfsqzfM77UvCRk3HeMNdXDzOACx2UdEUbIo9AAPrnzpw+5ndRaxuwSZ1BQdCxICkj0ODj0qzcy8pxzRm94Z78B3kiHxQt1b3f2fTt1GVxji9mdmJOKwZ3C6pP8ASpK/zYrXhPLv584z4PEII4PhsFjRB5soVmH4aV/GrNzJx5LWfxiDLZcQgJZBvmQIAGAPQshQH6HtWX8buNd1M+Q2qV2yOhyxOR6VNXnH0k4LDbs2ZopyVGDtFpc9enxPj6elTS7Vev2lK0hSlKBSlKBSlKBSlKBSlKDq4Vw8z3EcK9ZHVPlk4J+g3+lWL2jcTD3YtotobUCFF7ZAGs488+78l9arFrdvE6vGxR1OVYbEHzB/GvxZsyBnJOW1MTuTvkknuetQaTzVxLwOOWLZx4cUKt6BzIrfysap/PVmIuJ3Kjp4hb/WA3/6rt9pV6svEnkidXQpGVKkHbSPLoc9qrM9wzsXdi7NuWY5JPqTUkWvOgpStIuXOPv8M4XJ3Ebxf6NI/qtRnBObWht5baVfGt5FYeGTjQx+F0O+n3sEj69a47rmCSS0itmCeHCzMpwdXvkkgsT0yT0HlUZU0bXDkj9Da392SA0cPgx5/bl9Pov51I+yziq20F9K6lkjWMkDqRlgevXY9Kz6rfyv/wC08T/hiH4t/wB6lix38et5OFXaXdg2bWfDLjdCDuYmx27qeoztupzWuaL+F72WWz1JG+CMZTdlHiYA6Akt+JqV5O5rREazvffs5cg538Jj94fu53Pkdx3zVrqILI6qwdVYhWH3gCQG38xg/WkhXlSlK0hSlKBSlKBSlKBSlKBSlKBSlKBSlKBSlKBSlKBSlKBU9wfmBIbC8t3RmacJpIxhSp6nvtsaUpRA0pSgUpSgUpS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6" name="AutoShape 4" descr="data:image/jpeg;base64,/9j/4AAQSkZJRgABAQAAAQABAAD/2wCEAAkGBxQHERUTBxQTFRAXGR4ZGRcXFyUcGRcbHicaIB4kHh8ZKCgqJCYpHRsZLTEhMTUtMTowHSs/OD8sNyktLzIBCgoKDAwMDgwMDisZFhkrKysrKysrKysrKysrKysrKysrKysrKysrKysrKysrKysrKysrKysrKysrKysrKysrK//AABEIAJQAYAMBIgACEQEDEQH/xAAbAAEBAAMBAQEAAAAAAAAAAAAABQIEBgMHAf/EADYQAAIBAwMCBQIFAwIHAAAAAAECAwAEEQUSIRMxBiJBUWEUgTJicYKhFiNSM5ImQlNyc7Lw/8QAFAEBAAAAAAAAAAAAAAAAAAAAAP/EABQRAQAAAAAAAAAAAAAAAAAAAAD/2gAMAwEAAhEDEQA/APuNKUoFKUoFKUoFKUoFKUoFKUoFKUoFKUoFYyOIwTIQFAySewArKo3jNGk0+6EOc9GTt3I2nP8AGaCZLcm/t3vNbkkgslUukcbFW6Y5DyMuGyRg7BjAPOT2/NPtLe7bbpIvbeTBIfbIq/cS5Vv0INbPj1fqdJu/pBv3QNtCjO7I4wB71v6NpUlgS1xdXE4KgbZdmF+RsRTn9c0H5od9JKZINT2/UQ7dzKMLIrZ2uoJOAcMNuTgqeT3qtURvNqQ6f/LbNv8A3OvT/wDWX+at0ClKUClKUCpNx4hhicxxF5ZFOGWFDJsPsxUEKfg81j4kumQRQWrFJLiTphx3RcFnYfO1SAfciouv6gPDUlpa6bLa2cDxzNvlTcoMZhwB505PUYk5zxQXrTXobpxGS0cpztSVDGzY77d4G77Zr81LXYrPyKepOSUWFCC7NgHGPTggkngA81rWMC+ILUrfzwXSlsiWBdgUr2K4d8MrDO4HvUbwL4YXT7i5uriaWS8d2jmZiu1tuNpCqBjK7TjJ70G3ocN54djCXaLPD3VYeGtwe0fnI6iKOA3B47VTl1qSQY061mZz26g6aA/mZucfoDVmlBM0TTWsQz3rCS5kIMjgYBI4CqDnCqOw/U9yap0pQKUpQKUpQQPFQ+lMF05wlvIWk+I3BRj+3KsfhTTW9Lmurm3udKaHMSSoRICQwl6RyNvt0/5qlrVw1pbyyQhCyIzYkOE4BPmIB4r5JFquo+E9OhklEqzyTlTD0xJGkTeYFFzlQNyqFLAenHeg+s2csttGza0YV25JMeQoUDOTv+9anhU/URPPgqLiQyqGGDsIATIPIJVVOPmtU+HW1eLGvXEsm5fwqohVT6HYMnI9mLDI7Vs6NqjLmDWmQXUe0E/hWUNwjoD/AJEY284YEe1BbpSlApSlApSlApWvqF9HpsbS3zBI1GSx/wDv4qWuoXl1zZ2saR9wZ5ijn9iI+Puc/FBh4of6sw2YGfqGJf4hjw0mfgkov76pa1p66tbywTfhkRkz7ZHB+x5riNGsrjT9XluNfkeFJ8JDEr9WFjgZXeyjacjIXC5J7nGK+iUE/wAP3x1K1hlmGHZAWHs/Zh9mBrkvHWiJrN7atZGV7+3ZZFQMBEi7gcykglQ2wgY8xwcA4NbUnii28ItPFrL9NevlTgniYNICcdhuWXn8tVfB0y30UlxCQ3Wldt3uoJRO/wCRVoMvp78ebr2hP+H07gf7+rn74+1e+k6ubpjDfp0bpRkx53Bl7bkbA3Ln4BHqBXD2HiEG+W9lEwjmma3yY2EXRO1YW3kbTmVSRj0m+K67xfGwWCS1bZMkyKr7d2BIQjAjjIIbt8D2oL9Km6hfSack0s0YeNF3IEbzsOd2Q2AMcYwTnPpjmDofjtdajX6W2nF2wybd1KFfdi7ADZnjd/GeKDsKVD6mofi6dn/4+o+f06mz+dtbWl6sL1minQxXCAF42OeDnDKRwykg8/HODQat6v1t/FHLykMRmx6FyQqH9oEn3Ye1ack9zqF/cwWk/RSGKF1xGr5aTrZ3buSB0xwCO5rc1zdp80V3GrMiq0cwUZbpsVIYAcnYy9vZj7V5LpH1kz3ek3TKJ441JRUdSqb9pUsD/wBRvegz0xv6js2j1YDfl4ZCnA3IxUsnqOVyPUVzHg3TNR1Nzca9dkwTRKAsB27WTIxgjjOWJKkHOPYV0dxMnhyFbbSv7l2+4xoxyzuxy0j47LubLN2/gVs6TojaXbxwRXEpCbcOVTJAABH4cYJyc9+e9BE1LwrawXls00Kukm6NjJl2aRdskRLNk8bJB85FUJJxoUky6kMWUxLrKPwxs3+oshH4QT5g/bzEHGBn98W20kdtNLHLIWjZZ0AC5QR8sF45yobvnvVVrdrlXMU7bZANmApCD3XIOc59c0HhcWlrLadGfpfRbAmNwCbBjHOfgVKvk/rAhLcyLYrljOjFGkfsnSYc4Xkl+xIGM816N4Gs+o0scMKuVABEEflP+Qyvf9eKtfSPn/WfGzbjav4v8+3f47fFByvhvwneeGoAlheJK+5mfrxFhIT2IYMGU4xnO+qvg4NcLNcXoXrySurbTuCrEzIqgkA4GCew5Y+9eXiTQLrUxANMv5Ldo2y7hFYuMHuoABJyPgY7V56dMPCsrQapKOhMxkimchcyMSZEbAABz5lPruI9OQ5/QtUlEFnK73gkkkQSSSnMDBiQfXjPAXAHJHpXW+JohE1vcKP7scyID67JWVHU/Bypx7qPatez8IJapHG9xcPbxlWWJmXZ5TuXJVQSAQDjPpWU1z/UM8aWBVrSFt8so5V5F/AiHscN5mPptA5ycB0dSJ/DVtKzOiGN2OWMTtEWP5umRn71XpQaenaVDpm76CNULHLEDzMfzMeT963KUoMXQSAhxkEYI9xXOeHbyPQ7IR6nKqLbM0BeRwMhOEJJ9Sm04+auanerpsMk1xnZGpc47kAZ4+agWNhHpEbX3iBE+rbzuQN5jJwAkfGf8V45Yigo6d4ntNTfp2NxE8nou7DH9Ae/2qvUI3UWtH6fWLV13KWVZkVlYLjOCpYAjcO+Dzx2NQ9Vv73Td9loama58jwSSEbRCSd3UYnJKFdue5Dr8mg7K7uOgP7aM7ZUbVxkZOMnJHA5Ofiud0LwWmmXVzdXcjXEk42gSDIjTJJVdxPByOPy/NWtJszCoku1T6p0USuO7FR7gDgEnA+a36CJ/SNl2+mi299uPJ/t7fxVmKMRALEAqjgADAA+AKypQKUpQKUpQSvFNq17ZzpajMhQ7R/kw5A+5GPvWrqv/EVkkujkOSY54wTtDlGVwpPO3JXBPpV+ok2kS2kjSaFIibzueKRS0bN6su0goT6nkH2zk0GWn6lcX8qhrZ4IApLmYrvLnG0IEZu3myT8Yrxhf6zUnMQ8lvB02b0MkrK+39VWNSf+8Vm8N/djbI9tbr6tGGlf9u8KFPyQ36VS0zT00yMR2oO0c5JyzE8ksT3JPJNBtUpSgUpSgUpSgUpSgUpSgUpSgUpSgUpSgUpSgUpSgUpSgUpSgUpSgUpS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798" name="AutoShape 6" descr="data:image/jpeg;base64,/9j/4AAQSkZJRgABAQAAAQABAAD/2wCEAAkGBxQTEhUUExQUFRQXGBgXGBcYGRgYGBgYFRcXFxQdFBgcHCggGBolHBQUITEhJSkrLi4uFx8zODMsNygtLisBCgoKDg0OGhAQGzImHyQrLCwsLCwsLCwsLCwsLCwsLCwsLCwsLCwsLCwsLCwsLCwsLCwsLCwsLCwsLCwsLC43LP/AABEIAOUA3AMBIgACEQEDEQH/xAAbAAABBQEBAAAAAAAAAAAAAAACAAEDBAUGB//EADwQAAEDAgMEBAwGAwEBAQAAAAEAAhEDIQQSMQVBUWFxgaGxBhMiU2JykZLB0eHwFBUjMkKiM1LxsoIH/8QAGgEAAwEBAQEAAAAAAAAAAAAAAAECBAMFBv/EACQRAAIBBAMAAwEBAQEAAAAAAAABAgMREjEEIVEFE0EicWEy/9oADAMBAAIRAxEAPwCvhMFTyM/TZ+0fxHAclOMBT82z3W/JHgh+mz1W9ysBq9lRVtHhubvsrDA0/N0/dHyT/gaXm2e635KxlRtanivBZy9KowFLzbPdb8kX4Cn5un7rfkrQCcIxXgZy9Kv4Gl5un7rfkn/AU/N0/db8lZhO0IxXgs5elb8BS83T91vySGz6Xm6fuN+StgIgjFeBnL0pjAUvN0/db8k/5fS83T91vyVtJGK8DOXpUOz6fm6fut+SH8BS81T91vyV4hLKjFeBnL0pfl9LzdP3W/JN+X0vN0/db8ldhMQjFeBnL0p/gKXm6fut+Sb8BS83T9wfJXCmRivAyl6Ujgafm6fut+Sb8DS83T91vyVxyTgjFeBnL0pfgafm6fut+SY4Gn5tnut+SuFAQjFeBm/SmcDT82z3W/JC7A0/Ns91vyV0tQlqMV4GcvSgcFT83T91vyQnB0/Ns91vyV1zVG5GK8HnL0puwdPzbPdHyQfg6f8Aoz3R8ldcECWK8Gpy9LeCb+mz1W/+Qp2hQ4Mfps9VvcrAVLREtiCKEgE6YhQkQjATwgAYUOIxLWfuMHcBcnoCfG1sjHO4BUMBXGUuc6Hnhcn/AOju5BedzuaqHX6ejweF9/b0W6WNaTBD2zpmaWg9B0VvKqQxg8WczzmP8TdpHwOqnwlXM0b/AKKPj+e+Q2mXz+CqCUo/pOmB5pzKdeoeWME8FEEyBDQhhHKGUAVsZiWU2l73BrRvPw4nkqOC25SqODBnaT+3OxzM0f6ki55arF8P8S5jaZbo1xJ6SIBPDp5rjaOOqPqU9xDgQbm5OpvqEmpfhqpUVKF2evwhKgfjGtpmo4gNAkn73qjh9vU3PaxzH0y4w0vy+UdQIDiWmOIQzgoSfaRqQhKMjmmLUySNwUcqYoSOKQERQEKVAUAREIOpSFDPNAy1gh+mz1W9ynAUGD/xs9VvcFYAQtBLY6TQkihMQkk8J2hAFPadMuYQFyT8aWOIcHN6s3sK7oslVauzmu1Cx8rhU+R/7NnF5k+PfE46ji31DDGuje51vdb8Sur2e0NaBN40NlNQwLWuMDcPiix+HljhGoPaNyrjcSHHjaCFyOVOu/6Zy+M8KHOI8U9rGl2VpDDVe8zANiGsB3AmehaXg9tw1nvpVIL2XzAFubc4FpJyuFt5F15hicO9jixxcMp0vqLAxxhdp4A7Nc0moREiBOvNFOU3Ps71qNKNK6O7ITFMXAfevUmyzrYfeq1Hmgl46UshOthw+qkDQE5QIzto7MZVYWkWKxNneCjKb8wvwuupqVGtu4gDn8AqzccwmLjdJECeEpXR0UpJGB4ZUy3DkssQ5ptwDgfr1LiMJii+qyGtac2oFzJBuTwjtXrGMwgqNLToVg4LwUZTfnG5dIySVmjrSrKMWmblF1gUZKTaccE8KDOCUBRO6kBKABIQFGelCQgCMpsqMoISAnwf+Nnqt7lYBUGC/wAbPUb3KwhDexAIggLuScJiDTgoQqh2nTGpdH+2U5dY/dEaqZTjHbGk3ovIw5RsM3F0RPSqEM13lHq+KIiVFnhx3CB8Us5OlhxKAKOJ2TSc7M5ontVvD0YENGUdvVuUzGgIyiwXZDWORpdEkCeZ4CdypxVN/GEGJgMblHUTJVzEGBIvF44qVm2sHlBc97TpkynNI3A6HplRMuFv0gwVcub5Qh2hG6eXYrEqph62YucG5QTZp1A5nipiFa0Q9lbF7Pc97XC7XgxeP22cN8exJmDz+R4upLRJzOLssbsoAAHPklszaRoVvGZQ5g0Dp14tI0+K3do+G5yRRY2m5xEuFzwtYXWWSnfpGuEqbj2ZFIx5J1Froz7VVw7ibm5Jk7z1qwtK0ZHsYJkR61Lga7WvkxIuuHK5C49KVRrRdKn9klFFYoXLR2tj2vE2m0f8WYVw+P5y5dLNKx0r0XSliNCE9aIoFuOAJQoigI6fYgCxgv8AGz1G9ynhQYIfps9VvcFYBQtDlsGrWa1pc4wAk8uaA57HMYSG5jlIBOgdlcS2d0wszwhzFgyuyuDgQdBO6T1rM8HtnY2v4ygx/kZXPc10atAaADqT5TYAMWCx1+TKnUUUaaNCM4NvZv7UefFOA1cIEc/srnW4GqBBOtiJix1mFqnEeTDgc9MgVGmQ4HfIOnHmtGm2gW5/GMy6zmEjkRxXmfKSqZxlHVjrx7RTTKOxS9gLX6WyzOu+PaFq5yf2jrPwG9VKOIpudLTLB+2eNsx6yB7FcLrL1+Jl9Sy2Zats+jL/ABwdWLGOp5gcp8YX3cT/AAaxpkA2nipjtdopvcYJZYhrszXEmG5XQJBIjSxBm4XA7ZweWs7NmguLhYn9xlbmxtlufScLgOiM1zYyJ4XlcY1qzlKKR6k+JxoUozct26W/+lnDbaqGq0h5MuAc2G5IMWaIkG+ubcV1gMrndj7Fc10vjySIA779y6ILpw41owf2vtsy/IS48pr6F0lv0CvpANz2cSom7La6AG3NgBx3dakpD+R3925SsxwpOa86A367fFanq5hj20jUZ4MVgyYbMaA37oWJVpkkgyALGdTx6Auhf4TsyzmERr0LC/G+NLnwQHGeriuNKcpNqRor0owSsVa1GVTqYMC/CD7DK1S1BUZYjku1jMmQ02xxVzZ7qcnxhgAaTEnhMGFA0y0HiAfaFzm36j2OkAlp4Xjq6kPQ0rs6fH1mOk0zlHkgCS4XBzEOIEQYEFY+0sI+Jpnyh7D0rF2XWdUeIa4Aak2nqXVNNlzcFOOMu0W5YyujncJTrZwapsNw7yt4GywvCSuQWtyy2CSNRP8AHMN45IPByo4OcDIY6SBumd24W4KqPGjSjaCshzk5/wBSfZvkISOhOUxCs5AOUalIQEIAmwP+Nnqt7hqplBhB+mz1W/8AkKvtbEFrQAYzGJ5RNlyqVFTg5v8AC8cpWRaxVDMCCuUxlerSmlSazIC65AdGcBrgARazW9ELSwVRzXgBxykw4HnwnQqxtHY4qGWktPIkFY1UXLp3p9NM0RvRlZmNshrn1XOfGZw8posBvENFmi5AC0nbGaXTCt7N2SKNxc7yTJPWtYNC00aOMEpds5VamUrop4fC5dI6OPyKtNptIkW7CpQI4IKlpI6x96Lvaxy2U8Rs9pImTqrVPDlth2/crMf4Q0i4FrXvbfyhlg+rJBd1LUwuLZUYHsOZpEgj2dKmMoydkXKnOMU5LoYPcHGw0G/mU9StNoPZpyUOJxdOm4eMe1oItmcGzHCTzQ16gdTJaf3CxBtewgq7/hFnsssxDSYm/Aa9YRVMrgQVlHZzy1vkxEOBFiNd8Dr6FqsuAf8AiAkrGOdg084IuJ0Fx7Opa1OllFlHicoiYFxw480Yp2lpPt1S6/Abb2SgpFQnNy9iWc8B3JiHoDyQoq9IOInge23zQ08SANN50vFyhp1SXOItoNb2vr1pAO7DhtwADxTirP7RPZHSjyDVA4QZH/UAZ20tmmpDphw04dY3pYHBuBl5k9g6BuWo18hAVV3awxkMp3FCUhDOPNAURPNCXIAmwX+Nnqt7lFtLDlzRGovdT4I/ps9Vv/kKaVEoKccZaZV2pXRhUMK/MCWgAdZPyW9T0ShRtMGPvmooUIUY4wXQ5zc3dk0IAcpg6Hs+iJPy3Lscwp6FmeEWY4eo1sAlpHNX6ZixvwPJNiGAggqZK6aLhLGSZ5U2jUmxImZjS9jpxXZeCL3MouB8oZiRHQJ7lQrUcOHuJbNz9wtbYVYVGuaBDWmLbwRoV5PDVqzV77sfTfJ/1xVLBLVzhMRt95c55zZnOBJkAgA3bMTliwG5bfgntLxteoy+R4Lg0kQCIG4ASZMnfCg234JvFQmmJaSTHCVteCng54uXPHlHsC0UqdVVOzDXrcd0P534bYw9U+SatQ0/9SbW06Utt7S/D0czRJkNHKdT7Fa/DRp2W7lnbXw7H5W1HFonXUXsb/x1mTwWuo3GDaPLopSmrnHYzarqjg6Lm2rjrzn4RyXQ+Ce0z5THaaidx0K19keCHiCXViA0ghtRzmBokagAkuPCLKvRp0/GRRl1Ntg4iC46uJE26t0Lz+PUnKZ6fKjTjTdzV8YToPbbs1TGlP7jPLd7ETXjoRTK9U8YhotAkcD33+KVJttNTPanNs3t9oEdydrYAHxQAxojo++CY0zx+KO6E2QBXcC0zaN9tOaRPLtUrnLn9v7SdRDQ2cpN3CJA4CQd/JA0rmtiMTlBJBgXN1kUdunMMzRlJ6xPesult0ulj3yx0AEjyhNjcAA3jdv3qduCdmjKencqjZ7FUjKDOoPKEBTUQYRKQJMF/jZc/tb3BWQ5VsEf02eq3uVgcklob2EDyKGo23Pd0pA/cqHGVMrHEagGOmLIbsriJRXFhIB4E35wpmrzn8Q8k5mgl06gG5i8kE24TvXW7BxbjSaKmbM20m9t0nXSLrhS5CqSaRTSt0zXe2eUXlMXS08d/SnF0DmwZHWOIWgk4DaGw64qENu0mRykrqdgbM8Swbz/AC5rYyg6BSALjToQg7pGmtzKtWChJ9IYNncPaihQuEcxw4dCc1BE26t67GYkIWZjqee2o3n5K4JdyHD5pqrw0buA0SauNOxgU9jMn9thYfGPvctjD4TKLWUzAAIAJ++aOXcAOc/BTGCjoqU5MAkjh7UVN07inLD/ALN9n1UbqcQXOsDNrdypkW7NDB02PJ6YLjGoP8QnxuF8WTLg6TI3ECLh3NQ4Z5ow3LqZa5vlB2bQgjfdDjMYAPK10ymc8mRfgOZWdSlka3COJG7qQEqJtORqepxTPYQLErSZCtjtpMpeS7MTE5WguMcTGg5rNxJZiaeanDgNxEHTQjUayuc8IqdU4h+V37otbRumvBavgjhnMz5jMxvkCJ+azQ5EvtxsdnGCje/ZnN2YJjK4Hfa3tm67SiPJCLxAN4HSnDI3LXKbls5NjwhlO5ASpETYI/ps9VvcFYVbB/42eq3/AMhTJLQ3sMdaixDMwIRtRR0psRzGMoVGyA1hH+xBmOogE3WzsxsN/dmO8zN+azPCSqczWaNiTzvb75rLpYw0yHNMGfaN4PFTT46jdpE5RXS2dDitqNa8tZJcNTIaLaiTqROm5WMDjfGsD2xB1BEEEbj971yr8K1znEvyy4mHGNblb/g/hmhhiSCZk/dxZTFtseUdWL7cUQYy+y8HhwUrcTyPWR3KR7BG6FAHZraczqejguhRI6o7QZZ9o6yq9RmSXl1t+72c7qduHA0t98Vg+EjnywA2167R1hL/AAlyS2WhtikX5RmJ4Wn3c09i0cI9r/KaQ5ugI47/AJLiKYykFtnAzI1lbfg7iHZ3C3leVYRckzHt7EWYlOL0dKkfv73oQfu6fs6Exj5lDij5JRkqGqJIG7U/Dt7kMEZWHY6ndrnNkyYMJU5JmetaNWjKiFGFGJeRNSNgjPUgYjlUSUcXs5r9QCjwuFDNArcpG6LLY7sGf+ISURQwmIGUBKMoTCADwX+Nnqt7gpxfVV8H/jZ6re5WJSWhvY59icJm/e9GCmSY+2cCX3FyFmYTZjnOu2BzXVpw0KlJpWFin2ZztmtMEgKzTb4vo4b1OX8P+fVMAOk8d/8AxRYq4gCTJ6huHzKeoDuiRoo/HBpg6buXI8kRe48u/wC+hMBxVEagct8/FYu2WzBgwN+75rW8Vl8oCeP3xRVqIcN0IuKUU1Y5N+FO4de5X9kth1t2/jxUv5OC48NI7SpsS9lBgcYFwABq48AN6bkcqdFxfbuag6vvinI6FgHwhykZ2Na0kCzszhP+wAjtW8I1spTT0dmmtjqOkLE8b9W5bexcfQpiXNDne2L7r9KqbXxNNzgWAAnUDrNl50Pkqcq/0rejTLiyVL7CgWoHBGSgJXpGUo4/HtpRbM46NETbUkmwHSq+z9ssqOLIyuFtQ4ExMBzbTB0XP+GDX+NBaSBljtPzWXsujU8axxJs5pk62PbvXFzkpGqNKDhf9PSQkehAw2TkrsZROQEp0JQMZwQ5ej2Iy1AUAPg/8bPVb3BT9ygwZ/TZ6re4Iq9WG3QtBIuUaRcCRFrxN/YO5MFlUseQ+RY7huV59X+QuNed9x4HVCIvcsT97vagzzppx4/RQBrnakAcPrvUooc5QUGHjdc/e9ItJ1tyCJrY0RSgCPIIiyak6DB1GnMKQqOqyekaFAyTNyUU5ejXoTsdO6CNyHEDyT96oAKmLafe9c74UUC9zIMCCOV4n4Loabtx/wCqHF4VrxBCTEcY3ZevjDv0mSe1dfhaIyC27ffvVTCbIax5gc/gfh7VqtphJIff67mPjPGUzLBLTumCOgx2KbAuqPOZ4jcG/HpWk5qENjcs64lJVftS7OrrycMPweEzpTOcubxvhNBPig3KJucxLi3XK0briLyZFlolJRXZMKcpu0Uam0tntqiDqqmD2OGOkknpkqTYO224gEQG1GgZmzIE8DbfYz8VrBCtLtBLKP8ALAY1FCIoHFUcxiEMp4TIGCQhP3ZO6ECADwh8hnqt7ggxh8lHgx+mz1W9wSrMlJaG9mSRm0KlpVnsEOILeMjXgq2J2beWyOgwnweziHAuJPSZUpi+s6HD1JCmlV6TYA3KYFWAcpBCHJ8yBCBTlCHIHnlKAMTa+0srjEwLGCeKzH7ae2CCSJnUmepNtNlVrpp6zItJnkN6o4nataqYfTZm4hkOPGQB0exQ32dEk0dpgMa2tTD26/HX2FW2PnisHwcolgM74Ji+on4rafbyhPPmPmrRH+D1bEHnHUfrCklRPMi2/wC7IqbrTfoQARTJDrSkc0CK+LJynXReMYum5ji10yDF+le2PFrrB2j4P06rpIuuFelmujVxq6pt3OY//P6LvGufeMsdM/8AF6JZUNnbPFMQBCvSrpQwjY51qmc8h5QEpFMV0OQi5CXJEoSgBFAXJykSgAsJ+xnqt7gpoUGEPkM9VvcpgktDexZAnDQlKUpiDBTgoZSQAclLOg6k+ZABFyB7k8pnBAGXi6flZt4Q1KxcOfHfw117VoVKcqIYcJXZLhF9sDANyiyvh6iYxSfd0yhmtgwJg7ufLkro2bVa3MWGJsdJVNmO8U4Oty6VaxHhI9wvUtftAB7l53J5kqVRRSNlDjRqQybK5KYuIUdGrInijlegndGN7FmSJlNKHVMQ7kpTShLkDHKHN0prpsyAEXJiU2ZMSgBygSKb2oGFg/2M9VvcFO1VsI79Nnqt7gp2pIcthhPKEFKUyQwUxKGQiQA4KKyAuSlABJZkMp5QA8JQmhIoAcJ5QwmQBDjcOHiCsujsiDJJI4Ekj2LbEpSocE3dopTaVkAxkBEXJs6Sska6R6kkJPFADpiU2ZCUAESmQkpiEAEShlMhKBhFCR0pFBA5oAo4XacMaMujRv5dCmG1vQ7fokkuSbsdnFXC/No/h/b6JDbFpydv0SSTuxYodu1p/h2/RL839D+30SSRdhihfmvodv0Tjavodv0SSRdixQw2z6H9von/ADb0P7fRJJCbBxQ42t6H9vokdqeh/b6JJIuwshvza37O36JHa3of2+iSSLsLIf8ANfQ/t9EP5v6H9vokki7DFDjavof2+iY7X9D+30SSRdhihHanof2+iEbV9D+30SSRdhihvzT0P7fRD+aeh/b6J0krseKG/M/R7fomG0/Q7fokki7CyG/M/R7fomO0/R7fokki7DFAnafof2+iH8y9Ht+idJO7DF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0" name="AutoShape 8" descr="data:image/jpeg;base64,/9j/4AAQSkZJRgABAQAAAQABAAD/2wCEAAkGBxQSEhUUEhQUFhUVFBwZGRcYGB4XHhUgIB0cHB0cFxwYHygiHB4nHBcdIjEhJSorLi8uFyQ0ODMsNygtLisBCgoKDg0OGhAQGzQmICUuLCwvNDQsLCwsLCwsLCwsLCwsLCwsLCwsLCwsLCwsLCwsLCwsLCwsLCwsLCwsLCwsLP/AABEIAJAAkAMBEQACEQEDEQH/xAAbAAABBQEBAAAAAAAAAAAAAAAEAAEDBQYHAv/EAEAQAAIBAgMEBAoJBAMAAwAAAAECAwARBBIhBQYxQRMiUWEHMjRTcXOBobLRFBUjQlKRkrHBYpPh8DNyohZDgv/EABoBAAIDAQEAAAAAAAAAAAAAAAADAQIEBQb/xAAsEQACAgEFAAIBBAEEAwAAAAAAAQIDEQQFEiExE0EiFDJRYRUGUnHhI0KB/9oADAMBAAIRAxEAPwDrezNnRNDEzRRszRqSxRSSSoJJJGpvzoAK+qoPMxf21+VAC+qoPMxf21+VAC+qoPMxf21+VACOyoPMxf21+VAGW3l3kwGBmWGXDhnZM4CQqbDXj+RrdptBbqIucSjmk8FBtTa+H2phcTDgIujnjCkkosRXrWNmHPqkVqjpJaG2M7vCkrMrozWB3Kx4nw7MuREljMl8QXDC6k5ge5SLa3zWrbduOldUkvsXGXZ2aXBYdRdooR/+F19GleYlJJZNDngzO828WDwbxRvhxeYMVtCp8W19NO3urZpdDZqYtw6wKdj+kC7tbYwWPneFYiHRMxDxKtxpzXQcR86NTtttEVOb6KRXJmnh2Jh+kYdDHoFtp6axqbbwOX7jNbS312dDNLAcMWeE2fLCluF9L8a6tW03WQU1jDBzS6Zebr43B4+Hp4IUyZivWiUG446WrJqdNPTz4T9LxafZcfVcHmYv7a/Ks3/BIvqqDzMX9tflQA/1VB5mL+2vyqQBdqbOiWGVlijVljYhggBUhSQQQNCDzoAK2P5PD6pPhFABlACoAa9ACJqMgc43/wAPs6WdDi5AkgjIH2jIWGugy9+l++ulorNaotURyvsyXSy/xI9x4dnxSS/RHDnTNZy5Nicua/DmQeevZSNwv1Tx+oXQiM2pfma1py7mw0ZOWtwD2nT73K9crLkxkpOU/OiBpWibJoXbhbrN6GY8B7KW5uLwL5ut8V6U+8u7MeKKHEZnlBspVivRhiLgW4+LW3T6+7S9RfbKy+SPWe2Ebv7qwYKUywKwdrxku7Pz4EntsLGtOp3G+9KM/DTFOLyX0eM+0YWOcgdW/p1v2d9c9Wd/2CtTnj7KTGeDvBzyPNKr9JK2ZykjoCbW4A8NK69W5aiuCin0h0YJ9soN8MFPsuHDRbLEqo8z9IFHSnWxHEE9vdWzR21amyUtU/rorN8PGeNw9qbTfHBcT9IOH6NrmWLJrpbXKKtr69Gqc0tcskxbz2dSzVwvOhuURzYxE8ZlHpIFQ5pFHbBesrdq7ViaCUK2YmJx1QW+6eYqiui/CvzwfjDdj+Tw+qT4RTRwZQAqAPJqAOISeF7EsjnLhVYEgJdsx1sLHN6fyr062Wl4zL0RKxlhi9ittOKHHF2hf6MBlRAyqDewBc31ub1zHuT26U6YrkkzHO2UU3jwGk2V9Uw4jEqzSySKp64CAEPx0Nybtx0sR36V/WLdLIU2LihWfkaUugXC+E7EPPh47wsHkVGKcRnKrpcnXU/lW+7Y6YVSlzeUjTiX8nTmfolZQD1vxrq5/wC1xc99eRk1BOOBblwWMEEU7I658psSQxOXNbjxv2r+mq1RtlLpZFQsmpJ4Atv7yGLD4l0RWKLm45lGnd3jjW3TVytvVc1hMutS5SccHPR4U5lC/Z4Zy2XMLsCO/Nm8bXlXp3/p/TpN8h6SSyXW1fChPBiJ4QMOFiaymS5Z9L8mH7c6XptopsrjLl6MhZmJf7kbbn2hCMS6KGzsvU1Gnpv7q4m6aR6e7jW8oRNWOfJGo6OU+M0luxVA/msDVj/cMSsfuRvoK/eWZvS3+ajh/JPxL7yc63m35bB418OkOFRVC2aQEtqAdbN316TQ7NRdQrG8MlRgn4Xe529020cFinkjjUpnTqE5bdHfnc31rJuWihpZKMHkZFt+I3Wx/J4fVJ8IrCPDKGA1QAPipstrakmwHaflUS/gpOXE5HP4SYWjZ1wbEKzBnJTrHS5tY27q9B/hr5RS+QyzTawavBbQMuDjkjRlilTMAQCw0PfblXmNwpnRY6m84fpltUox4/RZ9CchdVUlDe7HNcEcOFrWNJjmK5w9RdQajyS8AsdhgD0i9GDnGmULyHpIN9PbUW3WceXIz3ZeZp/ZJ9NFi3XewsqE6g/zf9qV8n21kFfH30yW926UmPkheFYlEIKFHv1i1iC1gde6vQbNuNenhKMojtPJPOFg87o7jyYTEyyTGLK0ZQrEWGUix0uBxA4d9aN03KnUVKEFhoZYlJ8WbvAYNVZkSOO9lucosnE/6K40Lpp8Uy9UVHMYibZytKyoBcDrNYEknje448B+dRGVieISIVWZYiWcZaMWyDKOaC3/AJ5ey9Mc5eyNabiuwhcUhUtmFhx7vTRlYLc16BS4xnOVAfy19/i+k/lS3NvwTKbk8I9RbLU6yKrd1r/mTq3tp1crIr0tGr/cSbUhVcPMFAA6J9ALfdPZVpScvR2CTY/k8Pqk+EVBIXQBV7w7dhwUXTYhiqZgtwC2p4aCm0UWXS4w7ZWTwjO7M39wUs6J0j9LKcqK0bgAdlyOdv2p9m2aitOcl0hUZL1kJ3RwDTXXBoR1hwtfmeJ7T7qR/ldVnCk8CFPM+kXU2E6OMRRqkaRxNlQXNhawHK3PtrHfOdknKTJsTfQDtbaEWFV5ZGZogoLgXtxtpl9I0qmn08rbOEO8iccZddozce+OEYiLOy9Mcqjo2UNwCnMRqCSL1slsephFuS6+xEq5cGjMz7P2m00zKuJJaRzEUlChBc2+9yHIiu7prdu4RzhfyMq+NrpdkmKi2l0ODCmbOqv0uSQKzlmBTMc2ptwPppdWq21XWJ478CN9algtdzMLj1xUjYkzCDTSRw9mzWHM63vrWfdbdJOqKpxn7LTfLGP5OkNKITIQOAWw/EbGuFlQbaNDkq8tB2z8PkTW2Y6se0nj/vdToRxEfVHjHsjxePVTlHWY/dH89lRKxLpelZ3JdL0G+rmkOaXTsA0I9vL30r4nPuQpUObzIJjheMWWzL2eKfz4H229NNjFx8HKLiUm0d/cHBM0EjSCVQCyiNmtf/qCK6FWhvthziuiymiXA7y4fH4TESYZyyqjqbqVscl+Ddxpeo01unfGxYLpp9outj+Tw+qT4RWckhx+3cNC2SWeKNrXys4U29BNNhTOazFENlDtyDC7UgdGmDQxsCTE4JzDUX46dnbTK7rdFPm1gROWU2/Cp2ZuRg4JY8QJJ5JYjmAuGF9RbqqNLk0+ze53QdbSSYvnBRz6Ycb97TW+YZJFLZVOHax1F7nu1/KuxHbNE0ny9/tEcsLJucHt4PhkkxsqRyyYcHI1o+IPBSeGvMV5rU6KUrpKtZihE25t5JduPhcdF0EcwlvYMVcWQX0JtoNV4d1LU7tFOMku/wCyLZceKj6VmB8H+EE6l5JXEVnTrC3VKkjQcPF4dlbnv90+Vbx2WjZmTjIsG29BEHR5Yg+a2UyC44qQ2ulq460eoa5KPplXKMXhdhmFw4lAlBDRuTbKb5h95gRw1A09npzz0soz/PoI6ZyfKQUX6JGaQjoZF8c6ZNNC3da2tNqhPPFd5HxzBd9pguB3jw0jhnxEAJC3HSDly48SbVrjotQ3mUS9bcpcpLBdy4tnNswiXtPjt6F5e3Wkucn0ukPdjm/4R5faGHwqjMQgY6M5CZjz1ci9Pppb/Ysl48IeIfCbfjmOWKbDkgE2Egc2HOy2/emWU2wWWsIvzkyfM7+KxI7fFX2czWd8m8Ffyl4Z/afg5w88zTvJOJHADFGABtpzBPvrr6fc7qa1BJYLRqS9DNlbqw7OweJjgLkOruc5BN8ltLAchSdXrLNTJSmMjHiXuyPJ4fVJ8IrKWMJvr4P3xWKbFx4hI7xqmVoi9rcwc4/auvot0Wmq+Nx+8ibFjsG3R3POzzIpkWTO6sbJkyZQbcWPEte9wNK5u8bh+smmljBz7YOUkjWZ7sqHjxsWK3twsDccewnhXMfbSG+tRPW0TZkJEgtc6knsvwJ5XqbZNY9Iv9WTB727p/SJxNDMq5UKWZS+XU/1Curt+8Q0kHBrKYhWxrb49phu52630GTEPJMHMwUqUTILqSx+8bE30Hpqdw3SOsSgl4O5xl0aLa0SKSxBOWW/HiMo/k1w7quH5Y+zLqFGP5f2c+/+CO8swGIjRZnZmLxZiC1zbx79tel0v+ooJRi4+DKNTyfFo2u7uxRhYEwwZpMgIzAGMG5LNYEm2lhXK1+pWpuc0h81yl0Pt7ZhxMEsStljdSGYEuFPbrbN3gfnSdLa6LlYllIVKMk8r9qMTgPBjJiAiHEoqodPsTfS3PpOzXWvTQ/1BzT/AAY3T2q76Ov/AEBFBsWA/wCxAFedcY55Gr4YxWTIb57pHaRg6GQoIXZs7gupvbxRmBPi+iujtmuWlbeMplEuUsRIN0PBo2ExgxMmISWyMuURFeNralza1uznWvW7qtTV8ajgcqu+zowFccbge1SAJtjyeb1T/CaAFsfyeH1SfCKgB9oD7NvZ+9UszxFW/tYJY3MoF9bW7VHZ33uaXx/9xST/AHkUOHvmdQGQm2Q6ggc1PLW+nD0VCjlNkRgn+aAsdJ1lERN7MCra5dBprqDSLZd4izLfLvEPR4Mi4ciVbHIRmYXF9efL29tRWoqvEkTXxjV+aM9vtgTJhJEgYguBZrkBgCCQe/sPfWvQ306a6M5roROddX5GDwu6+LM0JCqmSQX+1LZ7Fb6Edg/9V3r950c6pQS7ZEtVXYuK+zqey7Ky5esc17+xhck8L6GvI1OMf2/yV0/GGEvQiGQOSSbsx0VdQgPEkc+FteynRw/fTVBqTy/QPe3PLhpMPCMrOhVSWy69txwA5ntIrXpdRCu6PLzJNlqTUUjmMu4+OAQDJGVIPSLMxz2IF7WGtjf2V6l7vo4p9el+cYeHbkwBkOaY5he4Tl7Rzryzhylljo0uXcyyC1dJI0pY8PQFSSKgB6kAPbPk83qn+E0ALY/k8Pqk+EUAR7Ye0TDm1gO654/z7KVc/wARF7xBoH21tSLBwF5XWNRZQW4XOgp1NE7fwgsluoxKDCb54QMIIZ1dnNkFjcHmLEcez29lMs2/U01uTi8Gdydawl0EYq1xYhWIYFr5jrbSw9PPs4Vx5rGP5Mk1nDT7Adp7yYbDlo5pAJGBKkgnS1iQAO0cPfW7T6K6+MuEclk200lkzm2dsjFQTnAvmlTKFRdWuTYsykdgNM023/FfF6uOImX48zTsWEZ7CnaLTQ5BiiudQ5ZFGmnikdwb+K7l9G2OmXHGfr0dKqlxzH01T7z4ZOqZRdMytxIU8LmwtwPurzdez6qSUoweDLGqzCwi4be/DRxpkmjUSg5ZONwuhyAanL7Na0w27UvMIw8OjHklxgiXYG1cNiZimHkSV0XNbWwBIuxB466+2qWbZdp8SsXRNdL5mg2nhAsec3YqbknmODAdmhOlIuhxXIdfVxjy+0WGz5MyKSbm1j6RpT63lD6pZiFVcaKgBUAKgAPbPk83qn+E0ANsfyeH1SfCKAB9odYt2IPzJP8AAH/qkWdma3vJR+EDZyYyNcKzMMzBhlsTccL35cfyrTp9wektUoLLF338Wor0osP4NkgkixMmJldoTmysEA56XA7799q6Wp3qc6JQcUshPqPJl5LtdJGj68ahSQeuFvYX1/CNOFefdNs2momWVnySWF0ZrePYYxsq4jpWiVYzGhQDrDU9UNe9636TerNKnBx6yLjqZJ+dHvYe7EeBklcO8jSqoLPlQJqdbi3HMNajcNzs1vGviFkueFgu2eMSBVZDY2ARwdbDLr6b8q5z0tsZftKSr4zxgxOL3LhM8ubFGMyMxcXSwJLGxv2E29teio3vVRUYfHnBeN81Li0WQ3Cjliw4WeQfR1fgFJUFsxN7W0I09vZVIb5bXOTlHt+ofCcpLJf7k7oRYKdpzNK0skeUrIqrzB0yjU6AaVGr3aWqrjCSwka6pLps3Eigix1BGtc6STWB7imsFXsF8ueI8UOno4D9qz6fKzF/Rk0ssNwLm9ajaPQAqAFQAHtnyeb1T/CaAI9muFw0RPAQqf8AyKh+FZPCMNvJv4cLO2FGGLuUWRnMmQDNwFspvb+K6Wj2mWpp+RP7M8n+OBtyd6xjDPIImSRGAN2z6EHxbAADqnU2rHuG2vQzTbzkyJOEm/WarDuSc5V5GHC9gq/9b/vaudBvPJjoyfrTZyHDeDid80Sth2zFj0hU3OouQbG1vb7a9TV/qGiTWI+Ca9Rzlxii6xu2DsxIsE0PSyjD6yCUKLAnQAoT26XrGttW4SnenjsmVTlnB5wOLfbkWKwqARMuVmZmzh+sQALAaDLxq6297XZGyTymVq01nLOSBfBjPHiIGaTDgxsJB0aspIUqTy8bTQ95rZdvdLg48fTTasdEON8HUrGeVZIDHLK7KWVs2pYi2lr20561SnfqI1RzHwWprgpLw3O7m7zYDDQwFlZ9c5FwCL3try1A9J9NcLcbo3XuyPSYTr4yTX2a+MrKuoBHAgjgewilxxJG1NSRGcKy/wDG5H9LdYezmKODXhXg4/tZznafhF6DHTIuFzNDdWPTBQ+gOnU5W99dmjY3ZXG7l6JSxZzNnuPvONo4bpxGYuuVyls1rd9h+1ZNbpXprPjk8mqMso0VZSwqAFQAHtnyeb1T/CaAME/hJwaQKhMv2YVH+zNrrZSL2/ELe2uj/iNRPwRZPKwjM727t4jH4z6TFC08MkKZTcJra97MRYa8K6u3a+vTUuqbw8iV+TJtz8Odkw4iXHpkRpEyG+Yr4w4JcnXT2Vl3OUdxtjGntpFHHL8L5994p5I8NHLLnmJADRMnLgCe2x1rkanZ9XGpzXiF3q1rEWaHCYSzEMCihQD98njxtoPyrkwqw8NEU0qLwEYvdnBYgZpYYpbC2ZhcgemupRqbKY4rlhG2MIqJDsPZkGCVnSFIw4BLqtjYXyhvRfl21S3V3WL/AMryVhJwXYRjszLYf8jEG/4exR32v76xWZawvRVuZR69I4F6RVUeIpKr39U/sNKiP5JJeIpDE0l/BYYECVSzahlC+zn7yadBc/TVX+abPEeZGNtWW2YfjXkfSP4qVmLIWYllE4YAjUEU1PKyjQmn2Zrb+62CZumkw0TO0gLMV1blc+z9q0fr76oqMZPAm5JYkXmytmRYdOjgjWNLk5VFhc8TVLLZWPlN5Y5eB1UJFQAqAA9s+Tzeqf4TQBgML4N8HOqkmazoGf7Q2LMMxAHpYmulDeL10hHHlLC8OhYLCLFGkaeKihRz0AsNfZXOlLk8sd4UO+G70WKiySqShYMQDY3HAg8r8D6R2VajUz00/kgZ7YY/Ip9neD7BpPHKOlYr1kzSEi+twfzvb09la7N3ttrdb8ZCSk1nw0+HwRBfI7LY2163Icb1yVBpvDIhVhvDBcdDJwKoxbmt0Yjnca/6aXNTX0KtVnmAXH7YEYJkYKiH/wCzTXvI5C/ZzqIc7JcYoVLUSzxK+LeXCF0SLExXblnHWJ06p4A2uLd4rVLQaiHbiyctYwe5d5sJFKVGIhXsUuBlYXUg9mpFEdBqMpxj0Wzh4j4abYE6PCrRuHTUBgbg2JF7irfDKr8JG2lYgkT42M6MvjLw7+0e35VWcfsmyOfyX0QJIE66/wDG2p/p7/nVE8dlU8drxk2NAIUcQWF++rTSawTYs4PeAclbHivVPs51MPCa3lYCRVxg9ACoAD2z5PN6p/hNAHjYiAYeG3mk+EVCWCEkg6pJPEi3BB51DWVgq1lFIbxNlOoBzoe0feH5GsueMsGTPxyw/wD4WeA8Un8TE+//ABWiGcdmit9ZAMXjQrMb9bxFHE/1Gw7yPyFJnPi+xFlyTZWbb3bbG4WSBmEQkt1iM5Fje1gQPTrretegudFisx4FdcmjLYLwQMssMj4wOIZFcL0GUnKVNr9KeOUDga7lu9ysg48ff7/6HfCe8b4JHZ5imMVEmldypgzEZiTa4lHI24DhVK95cIxjx8/v/oHUbPcrY30LDDDZ+k6Jj1suW9+t4tzbj28q5ep1H6i2VjXpNbxlMvyKzjQIjI9vuufyb/P8d9LxxYlxUX/QPIDGVX7hcWP4e4/xVX+LQuT4tL6CYzllI5OLj0jQ+635VbyWBsXiQaKaNHoAVAAe2fJ5vVP8JoAWxvJ4fVJ8IoAMoAa1AAe0cNnXsZTmU9hH8VScc4Yi6vlH+zgkfg1xTo7fYeMbsz2YXsezT/Jr1VO/aVQXWMGSNicHL+Drm4uyGiw0IltmSMKLc7czfjxrzOolG6+VsfGNpr5PmzVgVBtFQArUACRaSuO1VP7j+BVEvyFr9zC6uMIsRCGBB5/7pVWsorKOUASNnAR7EhwD39h9tKfawxEu8JniZyhUNrlNwfxLwN+8A+6h5WEwk8YTLZTTuzQh6kkegAPbPk83qn+E0ALY/k8Pqk+EUAGUAKgAfGtZGP8ASajpPvwpY8ROFyYTbOV1ZMWXZrAjo8ht4txxNgDXqa47b1nH9+mX4ljtHYt0RN9Dg+k5un6MdJmtfN320vXndV8fyy+PzPRrisIuRSSw9ADVAAkmkqntVh7wfnVH1IU+phYpg0RoA41vTHtj6biDCuJMWf7LIVAAt3nhc16XSf4/4Y/Jjl9meUXyyhYqHbJwOHBGIMvTydLbLmKaZL93jUtfoHqJf7cdf8kuLcVkstwjtQ44HEfSfo3RsCJcmjCwHi996XuH6NUr4scskwcsnU64Q4egAPbPk83qn+E0ALY/k8Pqk+EUAGUAKgATaPi27WA94qk/Bdng2OFgG/CwPvt/NRIizpZChVxp6qQFQAqABMZxQ/1/uCKXL1C5+oKFXGD1IDUAMRQGAXB6Fx2OffY/zVIv1CofYXVxo9AAe2fJ5vVP8JoAG2ZtGJYYlaWNWWNQQXAKkAAggm4IPKgAn61g89F+tfnQAvrWDz0X61+dAA2L2nCSn2sXj/jXsJ7apL1C5+o9YraELIy9NFqCP+RfnRJdFpLKPWH2vCVBM0QuAbZ1099WXgR8JfrWDz0X61+dSWF9aweei/WvzoAX1rB56L9a/OgAbHbShK6TRXDA+OvaO/sqkl0Ln4EDasHnov1r86sX+h/rWDz0X61+dSSL61g89F+tfnQAx2pB56L9a/OgAaLaUIkb7aKxVT468dQefcKoupC0sSCvrWDz0X61+dXGC+tYPPRfrX50ADbU2hE0MqrLGzNGwADgkkqQAADqSeV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>
                <a:solidFill>
                  <a:srgbClr val="77933C"/>
                </a:solidFill>
              </a:rPr>
              <a:pPr/>
              <a:t>6</a:t>
            </a:fld>
            <a:endParaRPr lang="de-DE" dirty="0">
              <a:solidFill>
                <a:srgbClr val="77933C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4016" y="188640"/>
            <a:ext cx="680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77933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E193067-E631-2744-9A2A-BA480FAF1449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3927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251520" y="1268760"/>
            <a:ext cx="88924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ea typeface="Verdana" pitchFamily="34" charset="0"/>
                <a:cs typeface="Arial" pitchFamily="34" charset="0"/>
              </a:rPr>
              <a:t> Trennung nach:</a:t>
            </a:r>
          </a:p>
          <a:p>
            <a:endParaRPr lang="de-DE" sz="8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800100" lvl="1" indent="-342900">
              <a:buFont typeface="Courier New"/>
              <a:buChar char="o"/>
            </a:pPr>
            <a:r>
              <a:rPr lang="de-DE" sz="2000" dirty="0">
                <a:latin typeface="Arial" pitchFamily="34" charset="0"/>
                <a:ea typeface="Verdana" pitchFamily="34" charset="0"/>
                <a:cs typeface="Arial" pitchFamily="34" charset="0"/>
              </a:rPr>
              <a:t>Effektivität:	</a:t>
            </a:r>
            <a:r>
              <a:rPr lang="de-DE" sz="1600" dirty="0">
                <a:latin typeface="Arial" pitchFamily="34" charset="0"/>
                <a:ea typeface="Verdana" pitchFamily="34" charset="0"/>
                <a:cs typeface="Arial" pitchFamily="34" charset="0"/>
              </a:rPr>
              <a:t>Die richtigen Dinge tun (Auswahl der Ziele)</a:t>
            </a:r>
            <a:endParaRPr lang="de-DE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1"/>
            <a:endParaRPr lang="de-DE" sz="8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800100" lvl="1" indent="-342900">
              <a:buFont typeface="Courier New"/>
              <a:buChar char="o"/>
            </a:pPr>
            <a:r>
              <a:rPr lang="de-DE" sz="2000" dirty="0">
                <a:latin typeface="Arial" pitchFamily="34" charset="0"/>
                <a:ea typeface="Verdana" pitchFamily="34" charset="0"/>
                <a:cs typeface="Arial" pitchFamily="34" charset="0"/>
              </a:rPr>
              <a:t>Effizienz: </a:t>
            </a:r>
            <a:r>
              <a:rPr lang="de-DE" sz="1600" dirty="0">
                <a:latin typeface="Arial" pitchFamily="34" charset="0"/>
                <a:ea typeface="Verdana" pitchFamily="34" charset="0"/>
                <a:cs typeface="Arial" pitchFamily="34" charset="0"/>
              </a:rPr>
              <a:t>	Die Dinge richtig tun (Einsatz der Mittel)</a:t>
            </a:r>
          </a:p>
          <a:p>
            <a:pPr lvl="1"/>
            <a:endParaRPr lang="de-DE" sz="16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1"/>
            <a:endParaRPr lang="de-DE" sz="16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800100" lvl="1" indent="-342900">
              <a:buFont typeface="Wingdings" charset="0"/>
              <a:buChar char="à"/>
            </a:pPr>
            <a:r>
              <a:rPr lang="de-DE" sz="2000" dirty="0">
                <a:latin typeface="Arial" pitchFamily="34" charset="0"/>
                <a:ea typeface="Verdana" pitchFamily="34" charset="0"/>
                <a:cs typeface="Arial" pitchFamily="34" charset="0"/>
                <a:sym typeface="Wingdings"/>
              </a:rPr>
              <a:t>Lebenszeit in allen Bereichen möglichst wirkungsvoll </a:t>
            </a:r>
          </a:p>
          <a:p>
            <a:pPr lvl="1"/>
            <a:r>
              <a:rPr lang="de-DE" sz="2000" dirty="0">
                <a:latin typeface="Arial" pitchFamily="34" charset="0"/>
                <a:ea typeface="Verdana" pitchFamily="34" charset="0"/>
                <a:cs typeface="Arial" pitchFamily="34" charset="0"/>
                <a:sym typeface="Wingdings"/>
              </a:rPr>
              <a:t>     (in Bezug auf die eigenen Ziele) einsetzen</a:t>
            </a:r>
            <a:endParaRPr lang="de-DE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endParaRPr lang="de-DE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5602" name="AutoShape 2" descr="data:image/jpeg;base64,/9j/4AAQSkZJRgABAQAAAQABAAD/2wCEAAkGBhQQEBQUExQWFBQVGB0VFBUYFxkbHxQZGhQXGBwYHxUcHCceGhokGRYcHy8iIyopLCwsFx4xNTAqNSYsLCkBCQoKDgwOGQ8PGi0kHiQwLzQpKywsLy4tNS4sMCoqLCwuNCwwKiksLzYsLC00LywpLCwuLCwsLyosNCwsNCk1Kf/AABEIAMoAygMBIgACEQEDEQH/xAAcAAEAAgIDAQAAAAAAAAAAAAAABgcEBQEDCAL/xABCEAACAQMCAwcCAwUECQUBAAABAgMABBESIQUGMQcTIkFRYXEygRSRoSNCUnKxCDOCwRUXQ1NikqLR8CU0RIPhFv/EABsBAQACAwEBAAAAAAAAAAAAAAAEBQEDBgIH/8QAMxEAAgEDAgIGCQQDAAAAAAAAAAECAwQRITESQQVRYYGR8AYTIjJxobHB0SNC0uEUFTT/2gAMAwEAAhEDEQA/ALxpSlAKUpQClKUApSlAKUpQClKUApSlAKUpQClKUApSlAKUpQClKUApSlAKUpQClKUApSlAKV8TzKilmIVVBLMSAFA3JJOwGPOotwbtMs7y+NpbuZXCM5kA8B0kZUMd2O+cgY2O9ASytZzNxB7ezuJowrPFE8iq2cMUQtg4IPlWg527VLThTCOQtJORkQxgEgHoWYkBc/n7V1ckdpNtxtJYlRo5Avjicg5RvDlWHUb4PQjIoD47JefZOL20zzCNZI5dOmMEAIUUqdyTnOrz8qnOa8q8mcEu5DfwwXUlu9vG0zIhYd+0JZdOpWBH1H169PMWH2fc5T3fL/Ellld5baGXRIWOrS1s7JlupIZW369PSgLj/Erq06hq/hyM9M9OvSuzNeTLDleOTg1zflnE0NwkagEaSrBCSRjOct1z5Vatp2izWnK0F0za7l9UETNvuJHUMc/UVRM79SBmgLermvM/FOYOK2NraXr8QkL3ep0hO4CLpwxB8PiyNgNgR8VdHF+0GHhtjbzXrZlljU93GPFI+gFsKTgAE9ScDIoCYUqH8k9qNpxV2ji1xyqNXdyAAlfNgQSDjI996mFAKUpQClKUApSlAKUpQClKUApSlAKUqqeeu1OaLikHD7Tu0YSJ38k2ytqIbus48KlTgtufFgYxkgTHn3kleLWywPK8QWRXyu+QM5UqTg5B2JzggHfpVMWvC04LzVBFHq7ksiLqOSVmjCbnz8bfpXosVQv9ouyMV5Z3SkglCgI8jFIHBz6/tf8ApoCadsHMS8MijuooY2vJMwRTsgJiXBZjv1PoPc+4NacOWXgfHbWWeUSrdKsksoAVWW42c+mFk8WdshQcDNSywS85oV1u7b8NZFddtKv1JKOjAvvKrKSpwAvTGCM1ueAdhFrC6PdTS3hj2jR/DGoByBoyTgemrHtQEQ5YiFrzdcQkeGZplx7SJ3w2+1Y3ZzwG6gj4zb9xNpktZo4z3bYkkRZEUK2MFiHOAPWr9SwjDmQIgc4y4UajgYGWxk7bV30B584VydeLy5eQG2mEz3KOsZQ6mUCPLBfMbH8q+uZOUrocrWYaF1e2lkeaMqdSo0kviK9cDUD8HPSvQGoVC+0Oz4szQycMkRRHq7yM4zIT0+oaSAB023P5AUhx/mBeLz8JtogyiOOK2YMOkjSBGI33XCoc/Nbnno3F7zK0cMKTtbaRDbyEBWWNBIV6rnLEnGd+nSpHyP2dcQm4sOI8TVUKHUFymXZV0JhU8KqvX5A96lfPXZLFxGcXMUz2t0oA71BkNpGFJAIIYDbUCNvI4FAQ/k/hV/PzI17d2slqBGzN4ToOIRCFEnRifq6+VYNr2ocZvrq4lsY1eC38Rt9CkmPVgejs5AydJz1wPKpdxbjd7y/YW2tW4gBK34m4JbwIW2XfJBOcBm8I048xUE7KOK/+r3l6imCxCSyT6skRozakXI2L5GwG+xxQF9WvFBog74CCWYDELOudenUyAg4cjfp6Vn15yW5l5l4q08jtBYWnjZ86e4iU6vq8pX05z5Y9FAqxez3tUPFL2eBLciCMZimBOVQYUd5k/Ux3GN/I5wWoCyKUpQClKUApSlAKUpQClRDtPtb+Syxw46ZQwZ8Npcqu+EPTOoDOTuBjzqD8lduulvw3FUMUqnSZtJG42xJFjKN7jb2HmBmc19rt2t1cQ8OtBOlp/wC5kZXbBBwcKjDABBGTnOCcADNaLiaRc12ck8EJh4jagal6rMpyQneYAycHTnBByNwc1g9oPC7vhN1Pf2D5tb5TqljwwTvNz4hkDxeJXHrsc118p81yvFZ8O4MkkMuvvbud1U6mxhiw3HdD3xsqAb9QJn2Ldo73SmwutX4mEHQzA5dF2Kt6OvTfqPcHNkcT4FBdGMzxJL3Ta49YyFYjGcHY7etc2XBYYZJJUjRZZiDK4UAyEADJP2/Pes6gOAK5pSgFKUoCnudlaDiEjIWQtiQMDjqu5BHlkEfatpy92lumEuQXX/eD6h8j9756/NZ/ahwcsiXCjOjwP/KTkH7MSP8AFVb1WVJzpVHg5G4qVbS5lwPGdezUv6xvknjEkbBkboR/561kVW/ZZxYh5ICdiO8QehGzf5H7VY+an058cVI6S0uPX0lPxBFRnnnlL8bwye1g0xM4BTYBSyurgEDoCVxn3z5VIbe5WQAowYHzUgj8xXdWwkpp6o8rzz3y28XA1tTDK0xaUDIa5YtlCx6aFA+oEghFO2nebcW5og5ashYWRWW/feeUAERudiSPNh0VPIbnrhrl4rw/vo3VWMUhVlSVQC0RYY1LkbGqIHBYOWs3N6Vu+IuS1tDklY/Ef27sdySd/XOw3yyjJu+Q+fL6xu4LLiwci6VWgdyC6FyQqt54LDTht1OPLpdArz7yfy+91OOM8ZmEUKsHi7w6e+ZfEgVfKMY2UDxY2GMk25y92j2F/KYbe4DybkKVZSwHUrqA1bb4G+ATigJPStX/AP01t+LFp3yfiSpfugckAb7+hxvg743xitpQClKUApSlAcGvMNjDayX19bcZLxXEkuUuwT+ycFtiDkd2wYYyMYA3GxHp6opzn2Z2fFfFMpSUDCzRkBsehyCGHsR8YoCl7C8v+AXkVtDNDewXJAjiVw8c6uwX6QcxsScZ6H/iANeibDhUMGe6ijiz10Iq5+dIGag/JHYvbcNnE5keeVc92WAVY8jGQozlsEjJP2FWHQCuK5rHvZzHG7AZKqWA9SATisN4WTKWXhHZLMqKSxCgdSTgD7mo1xPtGs4dhJ3rekY1f9X0/rVS8Z5invGzNIWHUJ0Vfhen+da2qqpfvaCO2tfRiOFK4nr1L8lgcR7XZWJEMSIvq+WP5AgD9aj9zz7euwPfsuOgUBR+QG/3qP19IhJwASfQDP6VClcVJbyL+l0VZ0VpTXfr9S3f9Ylp+GQTsJHdB3saLqGSNwfL9a1V1yRDeRC4sH8Lf7Ns4znBAPVSD5HNV+LHH946p7fU3/KucffFTHk/ntLXu7cRExFvFIW8WWP1aAMADbbPQVLp3PG+GrjByHS/ozb1aTdFOUvt2eWYPDbGexvIWlRo8SAFiNsE4bDDY+EmpZ2h8zFALaI+Nv7wjqAei/J/p81KuO8UW2t3lbBAGw/iJ2C/c1E+QuXzITeTjU7ktHn9Xx+g9BU71fAuCD3+h85dtKi3bUpe9q+xf2bDkTlL8KneyZ71xuvkg64x5t6/+Zl1cAVzUiMVFYRc0KMaMFCIrTcw8o2t/wB1+JhWXum1pnyPocdVO2VOxwK3NK9G484cZh/0xxi7/G3ItbOyLKQSB3cavoCIh27xiNzg9eh2WtNxaeC5u4IeB2kqSRElZgzmSU/xEE4RR11HHXfAqzu1bsutJpPx8k/4VBj8WdBbWMhQygdHJKr6HIPUHMTg7UrexT8LwSyJZtu+lBeSU+vdr4mPmMnA/hoCV8hdj6cPYX3EJgZ0PeDx6UiPUs0hI1t8kL1+qrQ4XxWK6iWWCRZI2yFdTkHSxU7/ACCK82vwXiHFOJQ2vFLiS3eZe9jWUZGDqwFiUhUY4YAHT0x1wDf3JfJsXCrbuIWkdSxctI2SWIAOAAAo2Gw/XrQG/pSlAKxuJ3oghklIJEaNIQOpCqWx+lZNdV1MiIzSFVQDxFiAAPcnbFAebeXLHjN6st/ZXJaR5G72JJsMDkHeJvBjHQegreWXbjxCwk7riVpqPqVMMmM/VjGhh6YAHvXHEeyxTcNNwXiMO5yIluAGTcHSJEJyvs3t161tOB9nF6s7X/Fm/GdxC4jtwe+aXwthcYxjxHA3JJoCyeTedbfisHfW5Ox0yIww0bYzgj0x0I2P2ON/VS/2eeX3htbi4dSguHURqQfpjD+IZ3wWkI3/AIKtqgFVR2r3U4uFQlhAVGkAnSzb6s+p9j5YqY8+8xyWVsHiALu2gEjIXYnOPXbaqa4hxOW4fXK7Ox8yensB0A+Krb6sserW51no9YTlUVy8cKytd89hi0pSqc745X86+zO2MZwPQbD8hXXSh5cU9xSlfUchU5HUdD6UMvbQsHl7hsf+jtN/KYYzJrhBfS2NODhTnIPkMe/nWde9qUECCO1iMgUBVLeFQBt06n8hVYyyliWYliepJyT9zWw4bwTvAHldYIf94/72PJE+pz8be9TY3M0lGHictU6CtFWldXOspclovh1v7ls8j85HiCyB0CPHjOkkgg5wd+h26VKaqCDnmGxjMVjCTn6ppern10j9BkY9K7OUOdbya+jR3MiyHDJgYUYPiGBtjGam07uKxGTyyjuuhasvWV6ceCC1Sb1x56y26VwK5qwObMTivDI7mCSGUao5VKOPUEYO/kfeqGvOcJrW5k4fwbhwt5UYxvIE76ZsEAtq3AXbOWLDGDtXoSqq7YOZ7m2lt7SwAjnvW8cqgBmOpY0UP5Ek/UdwAOlAa7kbsovWvo7/AIpMTJGQ6Rl9blhuupvpVQTnSuenlVzCvLFpwNg16bziZtbq0OArM7GZvF9L6w53H7oOzA9KvPsi5jmv+FxyT5aRWaMuf9oEOzfODgnzKmgJpSlKAVUvbwrzNw20DlIrm4KyNjODmJFJGd8CVjj29qsvj920NpPImzJFI6kjOCsbMNvPcVT/ACn29Q9wP9Iq8k6uSrRwpgLgY/eGG69BQEJn5Fso+I3lpPfG0EDDuHkj196pGTqYaQCAV8t8n0qzf7PWs2l1ly8Qn0xE53xGMkA7gEFTio5zZzzwDibiSeC6EoGnvEAUkDoD48H7jNWr2dz2b8PiNgjR2+WChhhiQxDE5JJJI6k0BJQK5pWLxOJ3hkWM6XZGCN6MVIB+xrDeDKWXg0PNvNVnCjRz6ZiesIAY/fyX71VfEeYtZIghitk9EUaj8yHfPxivqXk+6Qkyx90oPikkZVX51Z8X2zmsaSaGIYjHfP5yOPCP5Yz1+X/5RVHXrTqP2lg+idH2NtbxxTbqP4+z+F35ZgmNiNRzg/vHz+5618V9Sys5yxJJ8z/T/wDK5MRHXb56/lUM6Fae8fFcUpWDYKUpQH0rYOa5llZzliSfU/0+K+K5oeeFZyZlnax9ZpNC/wAKjU7fA6L8sfsa2R5sMSlLRBbr0LjxSP8AzSHp8DFaCu+1kRTl014/d1aQfkjfHsMfNbIza20Ita2jP2qmZdUeXhs+8nfZhxG6luX1PI8Ok6yxJAbI04J8+uw8qtMVTHCu0K5jkjVFjWLIXuUjAGCQNju2fv8AnVzirmzmnDCecHz/AKdoVIXCnOCipLRLs6+0VA+1HlaC5/C3Et2tk1tKCszY8/FpGSBq1ICPg7VPKjnPnLdvf2bR3UhhhRhK0gZV06QdyzgqBv5ippQlYc2xcv3l+bqe/bJVA8cSt+0ZQBqMgjPVQoIXH09am3AO0fhi2UxtdS29killEZXZiQAoPUltt/M5PrUCtOA8rRnxXTy4/ieXf7xxr+lbflHmvl+CS4t4U7pJMRM8ut1uV1EADUWON8+IDrQFj8o82Q8TthcQagpJUqwwVZcZB3I8wdvWt3WJwzhcVtGIoI1ijXOEQYAycnb5rLoDE4tY9/byxZ097G8erGdOtCuceeM1A+UuxKztoCl1HHdSaywkKsuFIGFxq8sH86selARCTsk4U3/w4x8Fx/RqkHBeBw2UKw26COJSSFBJxk5O5JPU1n0oBWNxKdkhkZF1OqMyr/EwUkD7nasmuDWHsZTw8nnu+4lPeyZdnlc9FGTj2CDpXy/De7/vmCH/AHa4Z/uAcL9zn2qV9pPFZYrpoU/YxlQSUAUy53JLDBbfbGfKob+BfRrKkJ5MdgfjP1fbNc7Vjwya3Z9Ssqrq0YSWIReyW/2S8DlroDZF0+/Vj/i8vsBXQTXFK0lpGCjsKV3Wtk8pxGjOfYZx8noPvXZLaLH9bgt/ChDY+X+n8iaYe55dWCfDnXqMWlcmlYNhxXbb27SMFRWdj0VQST9hU65Q7NDKBLdAqh3WLoze7Hqo9uvxVg8J5bt7VmaGMIXADYz0HkM9OvlU6lZTnhvRHNXvpFQoNwprikvDPnqKj/1d3vdmTucY306hqI9lH9M5rOsOy26liDlkjJGRG2c+2cDY+1XFXBIHXapqsKa6zn5+kt41phd3y1IZyTyAtpiWcB5/IdRH8ere/wCVTWtbxLjsVuHLt9Cq7AAkhWfQD8aq0lh2iRSzCPQ6q7FY5D0YjHl1HX9RUmEYUkoo5u86TVarxV5+0/PcbrjnHktEVnBOpgigeZP9ABvWq7ROU34pYtbJKIiXVskEghWzpIG+Oh+VFQzmHjkt4yMSgi77TCg+o4I8RPpgj8+lWyteoT4myBa3Xr5zxssYKwsf7PlgIkEpmaQKNbCTAZsbkDTsM+VYPC/7PFutxM00jNCT+wVGKsg1H6mIwxxirfpWwnnxDFpVVyTpAGT1OBjc+tfdKUApSlAKUpQClKUBFO0a+MFp3iIrNqChmUN3YP7wyMZ2x96pue5eZ9Ts0jnzOSfj49q9FzwK6lWAZTsQRkH7VWnOfNH4GdoLSGOJlUFpQgz4hnw+Q2PU5qsvKWXxt6HV9A3jj+hTp8U985xp8/kRKLlaXSHmK28Z/elOkn4jHjb8qGe0h+hGuX/ik8Ef2jU6m/xEfFay6vHlcvIzOx6sxJJruXhUmkM4EaHoz+HP8q/U32Bqtyv2o65wk/8Aon3R0X8n50Ob3jMso0s2E8o1AVB/gXb881hV2yaR0y3udvyH/euqtbbe5MpQhCOILCFWRyByEGVbm4U9Q0UZ26HIdv8AIfnUM5Wgje9gWX+7LgMPXY4HwWwPvV+E4HwP6CrCyoRm3OXI5b0j6RqUEqFPTKy32dS+5pePc2xWjBCGkkbcRoMnHqfSknNkcdv30ySQ76Qjr4ieuw8x7+xqA2HFpCbq4WWNJWJJZz41UDIVFxgk7Lnyx719cR/EyQWck6yyRDUzsN2yZDg5PTwacEjG9WPrXjKPkf8AspvilHuWNN8ZfMkXEu0ZTbu0CN3gIBDqfADnDnH/AJk1ouLcRleyVpLnvlnlCyAAgRhV1FMYHmQTt5CpBwzh/f28iW8T23eYEk04LNICN8ZOT8nbfb22/DOV7eC3EDBZATqOvB1NsMgeXQDb0rLjKXPke1TuLhZlLRrfVLP38CFoWvZr5oQ7RdxoTAJzo0lAB1ySpOOu5rPsOUJgLDwY7tjLMSR4csG0kZzkgBdqnlvbJGulFCqPIDA/KsC+5qtoCFkmUE5wBluhwc6Qcbgjf0NZ4EtZedcm7/Bpw9utLXwW+eZrZez+2M6yqGQhg+gEaSQc/SRsD6A1IbibQjNgtpBOAMk4GcAeZqAc283sl3F+HmLKoUtGv0sSc4LeeVx8fepzwySVoVMyqshGWVei77DPmQMA++a9QcctI3W9Si5zhSWHzfIi1l2gNoklmgKRBlRCOpJzkHOM4Azt8V1y9pqG3Z0TEwYKI2PUHfVkdRgf0rQtbzXdteBQ0sguAxGcnADjYH09BUkj7PlZ3l14MkRAUr/du6aS3vjJ29615qPbzuQIVLyaxTeV1vv1JFwDiwu7dJgpXVnwnfBDFTv8itjWFwXhS2sCRKSQg6nzJJJP5k1nVvWcal5S4uBce/MUpSsmwUpSgFKUoBWj4/ypbXR1zR5ZR9SkqcDfGQdxW8rgivMoqSwzZSqzpS4oNp9hRFxzGiEi0gSAeUh8chH87Z0/b860087OxZ2LMerEkk/c1b952a2g1yLGxbBZY9ZC5wSBtuBn3qoJFYtjThumkLjHtp8viqGvSqQ94+k9F3lrcZdJYaxly38dWddK+5YipwwKkdQRgj7V81GLxPOqJx2TcLEl08pGREvh/mY4/oDVtEVVXZE0n4iULjutAMmf4snTj33NT/mzixtbSSRfqxhP5icZ+3X7VeWeFRyfMPSWq4Xc5TeiS8MGLJyHaNN3pj3zqK58JOc5K/5dPat+FAqEcp85wrCkLvIZArMzsDgkAuw1ZJ2GfLyrUWVxf3z99G8inX4OixoucHqfEfLAB6b1vU4/tW/UcdG7o00nSjly3SJ1x3mSGzAMpOW+lVGSffHp71BuJSRy3QuUaZnaJ54VcACPQraT13UsmQB7Zz54/N9tLFPM0q6zNiOF9S7AFScIDkHbHTzPrUktOUHMlrI2kJHb91IhznOlxjH/ANn/AE15y5SaxsRqtWtczcFHZr6/jUjUPNN54bkynQ0oj7vHhICgnA+D871yeDq1xxI4GmJJCB6MTqBz6grUxteR4lggiZi4ifvScAd4x8iPTp9hUjWBRnwjxbtsN/n1oqTfvM2UrCpNfqvx15PPz+hDOGcomeztFk8BRtb7YZl30rnyOMdamtddzcrGhd2Cqu5YnAH3qH8B493/ABWfQ5eJol0dcDSFzgH/AImNbNI4RNiqVq4wW8sLwW5vrTi1v+Je3jx3uC8mlds5GcnzbcVtxUX5Y4aEvL2QkamlwBkEhT4846jOr9D6VKK9RzjU320pShmXW/qc0pSvRIFKUoBSlKAUpSgFKUoDg11C2UHUFXV64GfzrupWMDJVfMfZrdS3UskRR0kYuCzYIz5EYPT1rp/1SXAiZjIhkAysYz4j6FzjG3tVtUqI7Kk22Xsen7yEIwi1hY5dRAOzPgFzatN30fdo4XGSpJZSfIE7YJ/St7z/AAhuHy7brpYfOtf8iakOK4dARg7it0KShDgRT9IVpX0pzmknJcvhggHKfKTzaZrkYTu9EUYOMKylSSB0ypPv4smtnZdnccbn9tNozkRh9I6+ZHX7YqWgVzXqNOKKulYUYRSay1zI1Z8tW0N1reRpJzlkErgkDPULgeuM+Wax+aubvw1xBEpG7K0xxnCFsYHud/yrQ82Wkl3xJ0j2eGINH/xEHV18j49visPiPK85tjdyh2neQMyY3C9BkdQc428hWqUpLKiiuqV5xU4UYYSe/wAN+8md1zaFnnjVNSW8RkkfPRx+4B5/96h/FuM3FybRO8cLcIgcL4cuJGDEY6eX5CtjNydczyyyK6xRXWHkDA6lydWgrjqD7ipNZ8nwx/hz4mNupVMnYlurEeudx5CvWJz0fnX8GyVO5ucp6Lw5/ghVha3FzaXNujGTuplwrN9SAsSuT6kA1teQuHSC5nklgMOVAQaCoAz9Iz12AqYcO4THbhhGunWxdtycsfc1mAV6VPDT6iRSsMShOb1X9/k0XAuVFtZpZdbO8p3z5Atn77+ZrfUpWxJLYsKdONNcMVoKUpWTYKUpQClKUApSlAKUpQClKUApSlAKUpQClKUBqIOXUW8e61MXdQunbAAAHyfprbaaVzWMHiMIwzhHGK5pSsnsUpSgFKUoBSlKAUpSgFKUoBSlKAUpSgFKUoBSlKAUpSgFKUoBSlKAUpSgFKUoBSlKAUpSgP/Z"/>
          <p:cNvSpPr>
            <a:spLocks noChangeAspect="1" noChangeArrowheads="1"/>
          </p:cNvSpPr>
          <p:nvPr/>
        </p:nvSpPr>
        <p:spPr bwMode="auto">
          <a:xfrm>
            <a:off x="155575" y="-922338"/>
            <a:ext cx="1924050" cy="1924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44016" y="188640"/>
            <a:ext cx="5868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accent3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 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834" y="3573016"/>
            <a:ext cx="2852670" cy="2952328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F28EEC8E-99AB-9B40-BE38-4105524C89BB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673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251520" y="1268760"/>
            <a:ext cx="889248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ea typeface="Verdana" pitchFamily="34" charset="0"/>
                <a:cs typeface="Arial" pitchFamily="34" charset="0"/>
              </a:rPr>
              <a:t> Ausgewählte Methoden</a:t>
            </a:r>
          </a:p>
          <a:p>
            <a:endParaRPr lang="de-DE" sz="8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800100" lvl="1" indent="-342900">
              <a:buFont typeface="Courier New"/>
              <a:buChar char="o"/>
            </a:pPr>
            <a:r>
              <a:rPr lang="de-DE" sz="2000" b="1" dirty="0">
                <a:latin typeface="Arial" pitchFamily="34" charset="0"/>
                <a:ea typeface="Verdana" pitchFamily="34" charset="0"/>
                <a:cs typeface="Arial" pitchFamily="34" charset="0"/>
              </a:rPr>
              <a:t>Pareto-Prinzip:</a:t>
            </a:r>
            <a:r>
              <a:rPr lang="de-DE" sz="2000" dirty="0">
                <a:latin typeface="Arial" pitchFamily="34" charset="0"/>
                <a:ea typeface="Verdana" pitchFamily="34" charset="0"/>
                <a:cs typeface="Arial" pitchFamily="34" charset="0"/>
              </a:rPr>
              <a:t>	</a:t>
            </a:r>
            <a:r>
              <a:rPr lang="de-DE" sz="1500" dirty="0">
                <a:latin typeface="Arial" pitchFamily="34" charset="0"/>
                <a:ea typeface="Verdana" pitchFamily="34" charset="0"/>
                <a:cs typeface="Arial" pitchFamily="34" charset="0"/>
              </a:rPr>
              <a:t>80% der Ergebnisse können auf 20% Ursachen zurückgeführt werden</a:t>
            </a:r>
          </a:p>
          <a:p>
            <a:pPr lvl="1"/>
            <a:r>
              <a:rPr lang="de-DE" sz="2000" dirty="0">
                <a:latin typeface="Arial" pitchFamily="34" charset="0"/>
                <a:ea typeface="Verdana" pitchFamily="34" charset="0"/>
                <a:cs typeface="Arial" pitchFamily="34" charset="0"/>
              </a:rPr>
              <a:t>			</a:t>
            </a:r>
            <a:r>
              <a:rPr lang="de-DE" sz="1600" dirty="0">
                <a:latin typeface="Arial" pitchFamily="34" charset="0"/>
                <a:ea typeface="Verdana" pitchFamily="34" charset="0"/>
                <a:cs typeface="Arial" pitchFamily="34" charset="0"/>
              </a:rPr>
              <a:t>- Welche 20% meiner Arbeit bringen den meisten Erfolg?</a:t>
            </a:r>
          </a:p>
          <a:p>
            <a:pPr lvl="1"/>
            <a:r>
              <a:rPr lang="de-DE" sz="1600" dirty="0">
                <a:latin typeface="Arial" pitchFamily="34" charset="0"/>
                <a:ea typeface="Verdana" pitchFamily="34" charset="0"/>
                <a:cs typeface="Arial" pitchFamily="34" charset="0"/>
              </a:rPr>
              <a:t>			- Welche 20% der Aufgaben bringen 80% der Leistung?</a:t>
            </a:r>
          </a:p>
          <a:p>
            <a:pPr lvl="1"/>
            <a:r>
              <a:rPr lang="de-DE" sz="1600" dirty="0">
                <a:latin typeface="Arial" pitchFamily="34" charset="0"/>
                <a:ea typeface="Verdana" pitchFamily="34" charset="0"/>
                <a:cs typeface="Arial" pitchFamily="34" charset="0"/>
              </a:rPr>
              <a:t>			- Welche 20% der Fehler verursachen 80% des Ausschusses?</a:t>
            </a:r>
          </a:p>
          <a:p>
            <a:pPr lvl="1"/>
            <a:r>
              <a:rPr lang="de-DE" sz="1600" dirty="0">
                <a:latin typeface="Arial" pitchFamily="34" charset="0"/>
                <a:ea typeface="Verdana" pitchFamily="34" charset="0"/>
                <a:cs typeface="Arial" pitchFamily="34" charset="0"/>
              </a:rPr>
              <a:t>			- Welche 20% der Schreibtischarbeit ermöglichen 80% Erfolg?</a:t>
            </a:r>
            <a:endParaRPr lang="de-DE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1"/>
            <a:endParaRPr lang="de-DE" sz="12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1"/>
            <a:r>
              <a:rPr lang="de-DE" sz="1600" dirty="0">
                <a:latin typeface="Arial" pitchFamily="34" charset="0"/>
                <a:ea typeface="Verdana" pitchFamily="34" charset="0"/>
                <a:cs typeface="Arial" pitchFamily="34" charset="0"/>
              </a:rPr>
              <a:t>	</a:t>
            </a:r>
          </a:p>
          <a:p>
            <a:endParaRPr lang="de-DE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5602" name="AutoShape 2" descr="data:image/jpeg;base64,/9j/4AAQSkZJRgABAQAAAQABAAD/2wCEAAkGBhQQEBQUExQWFBQVGB0VFBUYFxkbHxQZGhQXGBwYHxUcHCceGhokGRYcHy8iIyopLCwsFx4xNTAqNSYsLCkBCQoKDgwOGQ8PGi0kHiQwLzQpKywsLy4tNS4sMCoqLCwuNCwwKiksLzYsLC00LywpLCwuLCwsLyosNCwsNCk1Kf/AABEIAMoAygMBIgACEQEDEQH/xAAcAAEAAgIDAQAAAAAAAAAAAAAABgcEBQEDCAL/xABCEAACAQMCAwcCAwUECQUBAAABAgMABBESIQUGMQcTIkFRYXEygRSRoSNCUnKxCDOCwRUXQ1NikqLR8CU0RIPhFv/EABsBAQACAwEBAAAAAAAAAAAAAAAEBQEDBgIH/8QAMxEAAgEDAgIGCQQDAAAAAAAAAAECAwQRITESQQVRYYGR8AYTIjJxobHB0SNC0uEUFTT/2gAMAwEAAhEDEQA/ALxpSlAKUpQClKUApSlAKUpQClKUApSlAKUpQClKUApSlAKUpQClKUApSlAKUpQClKUApSlAKV8TzKilmIVVBLMSAFA3JJOwGPOotwbtMs7y+NpbuZXCM5kA8B0kZUMd2O+cgY2O9ASytZzNxB7ezuJowrPFE8iq2cMUQtg4IPlWg527VLThTCOQtJORkQxgEgHoWYkBc/n7V1ckdpNtxtJYlRo5Avjicg5RvDlWHUb4PQjIoD47JefZOL20zzCNZI5dOmMEAIUUqdyTnOrz8qnOa8q8mcEu5DfwwXUlu9vG0zIhYd+0JZdOpWBH1H169PMWH2fc5T3fL/Ellld5baGXRIWOrS1s7JlupIZW369PSgLj/Erq06hq/hyM9M9OvSuzNeTLDleOTg1zflnE0NwkagEaSrBCSRjOct1z5Vatp2izWnK0F0za7l9UETNvuJHUMc/UVRM79SBmgLermvM/FOYOK2NraXr8QkL3ep0hO4CLpwxB8PiyNgNgR8VdHF+0GHhtjbzXrZlljU93GPFI+gFsKTgAE9ScDIoCYUqH8k9qNpxV2ji1xyqNXdyAAlfNgQSDjI996mFAKUpQClKUApSlAKUpQClKUApSlAKUqqeeu1OaLikHD7Tu0YSJ38k2ytqIbus48KlTgtufFgYxkgTHn3kleLWywPK8QWRXyu+QM5UqTg5B2JzggHfpVMWvC04LzVBFHq7ksiLqOSVmjCbnz8bfpXosVQv9ouyMV5Z3SkglCgI8jFIHBz6/tf8ApoCadsHMS8MijuooY2vJMwRTsgJiXBZjv1PoPc+4NacOWXgfHbWWeUSrdKsksoAVWW42c+mFk8WdshQcDNSywS85oV1u7b8NZFddtKv1JKOjAvvKrKSpwAvTGCM1ueAdhFrC6PdTS3hj2jR/DGoByBoyTgemrHtQEQ5YiFrzdcQkeGZplx7SJ3w2+1Y3ZzwG6gj4zb9xNpktZo4z3bYkkRZEUK2MFiHOAPWr9SwjDmQIgc4y4UajgYGWxk7bV30B584VydeLy5eQG2mEz3KOsZQ6mUCPLBfMbH8q+uZOUrocrWYaF1e2lkeaMqdSo0kviK9cDUD8HPSvQGoVC+0Oz4szQycMkRRHq7yM4zIT0+oaSAB023P5AUhx/mBeLz8JtogyiOOK2YMOkjSBGI33XCoc/Nbnno3F7zK0cMKTtbaRDbyEBWWNBIV6rnLEnGd+nSpHyP2dcQm4sOI8TVUKHUFymXZV0JhU8KqvX5A96lfPXZLFxGcXMUz2t0oA71BkNpGFJAIIYDbUCNvI4FAQ/k/hV/PzI17d2slqBGzN4ToOIRCFEnRifq6+VYNr2ocZvrq4lsY1eC38Rt9CkmPVgejs5AydJz1wPKpdxbjd7y/YW2tW4gBK34m4JbwIW2XfJBOcBm8I048xUE7KOK/+r3l6imCxCSyT6skRozakXI2L5GwG+xxQF9WvFBog74CCWYDELOudenUyAg4cjfp6Vn15yW5l5l4q08jtBYWnjZ86e4iU6vq8pX05z5Y9FAqxez3tUPFL2eBLciCMZimBOVQYUd5k/Ux3GN/I5wWoCyKUpQClKUApSlAKUpQClRDtPtb+Syxw46ZQwZ8Npcqu+EPTOoDOTuBjzqD8lduulvw3FUMUqnSZtJG42xJFjKN7jb2HmBmc19rt2t1cQ8OtBOlp/wC5kZXbBBwcKjDABBGTnOCcADNaLiaRc12ck8EJh4jagal6rMpyQneYAycHTnBByNwc1g9oPC7vhN1Pf2D5tb5TqljwwTvNz4hkDxeJXHrsc118p81yvFZ8O4MkkMuvvbud1U6mxhiw3HdD3xsqAb9QJn2Ldo73SmwutX4mEHQzA5dF2Kt6OvTfqPcHNkcT4FBdGMzxJL3Ta49YyFYjGcHY7etc2XBYYZJJUjRZZiDK4UAyEADJP2/Pes6gOAK5pSgFKUoCnudlaDiEjIWQtiQMDjqu5BHlkEfatpy92lumEuQXX/eD6h8j9756/NZ/ahwcsiXCjOjwP/KTkH7MSP8AFVb1WVJzpVHg5G4qVbS5lwPGdezUv6xvknjEkbBkboR/561kVW/ZZxYh5ICdiO8QehGzf5H7VY+an058cVI6S0uPX0lPxBFRnnnlL8bwye1g0xM4BTYBSyurgEDoCVxn3z5VIbe5WQAowYHzUgj8xXdWwkpp6o8rzz3y28XA1tTDK0xaUDIa5YtlCx6aFA+oEghFO2nebcW5og5ashYWRWW/feeUAERudiSPNh0VPIbnrhrl4rw/vo3VWMUhVlSVQC0RYY1LkbGqIHBYOWs3N6Vu+IuS1tDklY/Ef27sdySd/XOw3yyjJu+Q+fL6xu4LLiwci6VWgdyC6FyQqt54LDTht1OPLpdArz7yfy+91OOM8ZmEUKsHi7w6e+ZfEgVfKMY2UDxY2GMk25y92j2F/KYbe4DybkKVZSwHUrqA1bb4G+ATigJPStX/AP01t+LFp3yfiSpfugckAb7+hxvg743xitpQClKUApSlAcGvMNjDayX19bcZLxXEkuUuwT+ycFtiDkd2wYYyMYA3GxHp6opzn2Z2fFfFMpSUDCzRkBsehyCGHsR8YoCl7C8v+AXkVtDNDewXJAjiVw8c6uwX6QcxsScZ6H/iANeibDhUMGe6ijiz10Iq5+dIGag/JHYvbcNnE5keeVc92WAVY8jGQozlsEjJP2FWHQCuK5rHvZzHG7AZKqWA9SATisN4WTKWXhHZLMqKSxCgdSTgD7mo1xPtGs4dhJ3rekY1f9X0/rVS8Z5invGzNIWHUJ0Vfhen+da2qqpfvaCO2tfRiOFK4nr1L8lgcR7XZWJEMSIvq+WP5AgD9aj9zz7euwPfsuOgUBR+QG/3qP19IhJwASfQDP6VClcVJbyL+l0VZ0VpTXfr9S3f9Ylp+GQTsJHdB3saLqGSNwfL9a1V1yRDeRC4sH8Lf7Ns4znBAPVSD5HNV+LHH946p7fU3/KucffFTHk/ntLXu7cRExFvFIW8WWP1aAMADbbPQVLp3PG+GrjByHS/ozb1aTdFOUvt2eWYPDbGexvIWlRo8SAFiNsE4bDDY+EmpZ2h8zFALaI+Nv7wjqAei/J/p81KuO8UW2t3lbBAGw/iJ2C/c1E+QuXzITeTjU7ktHn9Xx+g9BU71fAuCD3+h85dtKi3bUpe9q+xf2bDkTlL8KneyZ71xuvkg64x5t6/+Zl1cAVzUiMVFYRc0KMaMFCIrTcw8o2t/wB1+JhWXum1pnyPocdVO2VOxwK3NK9G484cZh/0xxi7/G3ItbOyLKQSB3cavoCIh27xiNzg9eh2WtNxaeC5u4IeB2kqSRElZgzmSU/xEE4RR11HHXfAqzu1bsutJpPx8k/4VBj8WdBbWMhQygdHJKr6HIPUHMTg7UrexT8LwSyJZtu+lBeSU+vdr4mPmMnA/hoCV8hdj6cPYX3EJgZ0PeDx6UiPUs0hI1t8kL1+qrQ4XxWK6iWWCRZI2yFdTkHSxU7/ACCK82vwXiHFOJQ2vFLiS3eZe9jWUZGDqwFiUhUY4YAHT0x1wDf3JfJsXCrbuIWkdSxctI2SWIAOAAAo2Gw/XrQG/pSlAKxuJ3oghklIJEaNIQOpCqWx+lZNdV1MiIzSFVQDxFiAAPcnbFAebeXLHjN6st/ZXJaR5G72JJsMDkHeJvBjHQegreWXbjxCwk7riVpqPqVMMmM/VjGhh6YAHvXHEeyxTcNNwXiMO5yIluAGTcHSJEJyvs3t161tOB9nF6s7X/Fm/GdxC4jtwe+aXwthcYxjxHA3JJoCyeTedbfisHfW5Ox0yIww0bYzgj0x0I2P2ON/VS/2eeX3htbi4dSguHURqQfpjD+IZ3wWkI3/AIKtqgFVR2r3U4uFQlhAVGkAnSzb6s+p9j5YqY8+8xyWVsHiALu2gEjIXYnOPXbaqa4hxOW4fXK7Ox8yensB0A+Krb6sserW51no9YTlUVy8cKytd89hi0pSqc745X86+zO2MZwPQbD8hXXSh5cU9xSlfUchU5HUdD6UMvbQsHl7hsf+jtN/KYYzJrhBfS2NODhTnIPkMe/nWde9qUECCO1iMgUBVLeFQBt06n8hVYyyliWYliepJyT9zWw4bwTvAHldYIf94/72PJE+pz8be9TY3M0lGHictU6CtFWldXOspclovh1v7ls8j85HiCyB0CPHjOkkgg5wd+h26VKaqCDnmGxjMVjCTn6ppern10j9BkY9K7OUOdbya+jR3MiyHDJgYUYPiGBtjGam07uKxGTyyjuuhasvWV6ceCC1Sb1x56y26VwK5qwObMTivDI7mCSGUao5VKOPUEYO/kfeqGvOcJrW5k4fwbhwt5UYxvIE76ZsEAtq3AXbOWLDGDtXoSqq7YOZ7m2lt7SwAjnvW8cqgBmOpY0UP5Ek/UdwAOlAa7kbsovWvo7/AIpMTJGQ6Rl9blhuupvpVQTnSuenlVzCvLFpwNg16bziZtbq0OArM7GZvF9L6w53H7oOzA9KvPsi5jmv+FxyT5aRWaMuf9oEOzfODgnzKmgJpSlKAVUvbwrzNw20DlIrm4KyNjODmJFJGd8CVjj29qsvj920NpPImzJFI6kjOCsbMNvPcVT/ACn29Q9wP9Iq8k6uSrRwpgLgY/eGG69BQEJn5Fso+I3lpPfG0EDDuHkj196pGTqYaQCAV8t8n0qzf7PWs2l1ly8Qn0xE53xGMkA7gEFTio5zZzzwDibiSeC6EoGnvEAUkDoD48H7jNWr2dz2b8PiNgjR2+WChhhiQxDE5JJJI6k0BJQK5pWLxOJ3hkWM6XZGCN6MVIB+xrDeDKWXg0PNvNVnCjRz6ZiesIAY/fyX71VfEeYtZIghitk9EUaj8yHfPxivqXk+6Qkyx90oPikkZVX51Z8X2zmsaSaGIYjHfP5yOPCP5Yz1+X/5RVHXrTqP2lg+idH2NtbxxTbqP4+z+F35ZgmNiNRzg/vHz+5618V9Sys5yxJJ8z/T/wDK5MRHXb56/lUM6Fae8fFcUpWDYKUpQH0rYOa5llZzliSfU/0+K+K5oeeFZyZlnax9ZpNC/wAKjU7fA6L8sfsa2R5sMSlLRBbr0LjxSP8AzSHp8DFaCu+1kRTl014/d1aQfkjfHsMfNbIza20Ita2jP2qmZdUeXhs+8nfZhxG6luX1PI8Ok6yxJAbI04J8+uw8qtMVTHCu0K5jkjVFjWLIXuUjAGCQNju2fv8AnVzirmzmnDCecHz/AKdoVIXCnOCipLRLs6+0VA+1HlaC5/C3Et2tk1tKCszY8/FpGSBq1ICPg7VPKjnPnLdvf2bR3UhhhRhK0gZV06QdyzgqBv5ippQlYc2xcv3l+bqe/bJVA8cSt+0ZQBqMgjPVQoIXH09am3AO0fhi2UxtdS29killEZXZiQAoPUltt/M5PrUCtOA8rRnxXTy4/ieXf7xxr+lbflHmvl+CS4t4U7pJMRM8ut1uV1EADUWON8+IDrQFj8o82Q8TthcQagpJUqwwVZcZB3I8wdvWt3WJwzhcVtGIoI1ijXOEQYAycnb5rLoDE4tY9/byxZ097G8erGdOtCuceeM1A+UuxKztoCl1HHdSaywkKsuFIGFxq8sH86selARCTsk4U3/w4x8Fx/RqkHBeBw2UKw26COJSSFBJxk5O5JPU1n0oBWNxKdkhkZF1OqMyr/EwUkD7nasmuDWHsZTw8nnu+4lPeyZdnlc9FGTj2CDpXy/De7/vmCH/AHa4Z/uAcL9zn2qV9pPFZYrpoU/YxlQSUAUy53JLDBbfbGfKob+BfRrKkJ5MdgfjP1fbNc7Vjwya3Z9Ssqrq0YSWIReyW/2S8DlroDZF0+/Vj/i8vsBXQTXFK0lpGCjsKV3Wtk8pxGjOfYZx8noPvXZLaLH9bgt/ChDY+X+n8iaYe55dWCfDnXqMWlcmlYNhxXbb27SMFRWdj0VQST9hU65Q7NDKBLdAqh3WLoze7Hqo9uvxVg8J5bt7VmaGMIXADYz0HkM9OvlU6lZTnhvRHNXvpFQoNwprikvDPnqKj/1d3vdmTucY306hqI9lH9M5rOsOy26liDlkjJGRG2c+2cDY+1XFXBIHXapqsKa6zn5+kt41phd3y1IZyTyAtpiWcB5/IdRH8ere/wCVTWtbxLjsVuHLt9Cq7AAkhWfQD8aq0lh2iRSzCPQ6q7FY5D0YjHl1HX9RUmEYUkoo5u86TVarxV5+0/PcbrjnHktEVnBOpgigeZP9ABvWq7ROU34pYtbJKIiXVskEghWzpIG+Oh+VFQzmHjkt4yMSgi77TCg+o4I8RPpgj8+lWyteoT4myBa3Xr5zxssYKwsf7PlgIkEpmaQKNbCTAZsbkDTsM+VYPC/7PFutxM00jNCT+wVGKsg1H6mIwxxirfpWwnnxDFpVVyTpAGT1OBjc+tfdKUApSlAKUpQClKUBFO0a+MFp3iIrNqChmUN3YP7wyMZ2x96pue5eZ9Ts0jnzOSfj49q9FzwK6lWAZTsQRkH7VWnOfNH4GdoLSGOJlUFpQgz4hnw+Q2PU5qsvKWXxt6HV9A3jj+hTp8U985xp8/kRKLlaXSHmK28Z/elOkn4jHjb8qGe0h+hGuX/ik8Ef2jU6m/xEfFay6vHlcvIzOx6sxJJruXhUmkM4EaHoz+HP8q/U32Bqtyv2o65wk/8Aon3R0X8n50Ob3jMso0s2E8o1AVB/gXb881hV2yaR0y3udvyH/euqtbbe5MpQhCOILCFWRyByEGVbm4U9Q0UZ26HIdv8AIfnUM5Wgje9gWX+7LgMPXY4HwWwPvV+E4HwP6CrCyoRm3OXI5b0j6RqUEqFPTKy32dS+5pePc2xWjBCGkkbcRoMnHqfSknNkcdv30ySQ76Qjr4ieuw8x7+xqA2HFpCbq4WWNJWJJZz41UDIVFxgk7Lnyx719cR/EyQWck6yyRDUzsN2yZDg5PTwacEjG9WPrXjKPkf8AspvilHuWNN8ZfMkXEu0ZTbu0CN3gIBDqfADnDnH/AJk1ouLcRleyVpLnvlnlCyAAgRhV1FMYHmQTt5CpBwzh/f28iW8T23eYEk04LNICN8ZOT8nbfb22/DOV7eC3EDBZATqOvB1NsMgeXQDb0rLjKXPke1TuLhZlLRrfVLP38CFoWvZr5oQ7RdxoTAJzo0lAB1ySpOOu5rPsOUJgLDwY7tjLMSR4csG0kZzkgBdqnlvbJGulFCqPIDA/KsC+5qtoCFkmUE5wBluhwc6Qcbgjf0NZ4EtZedcm7/Bpw9utLXwW+eZrZez+2M6yqGQhg+gEaSQc/SRsD6A1IbibQjNgtpBOAMk4GcAeZqAc283sl3F+HmLKoUtGv0sSc4LeeVx8fepzwySVoVMyqshGWVei77DPmQMA++a9QcctI3W9Si5zhSWHzfIi1l2gNoklmgKRBlRCOpJzkHOM4Azt8V1y9pqG3Z0TEwYKI2PUHfVkdRgf0rQtbzXdteBQ0sguAxGcnADjYH09BUkj7PlZ3l14MkRAUr/du6aS3vjJ29615qPbzuQIVLyaxTeV1vv1JFwDiwu7dJgpXVnwnfBDFTv8itjWFwXhS2sCRKSQg6nzJJJP5k1nVvWcal5S4uBce/MUpSsmwUpSgFKUoBWj4/ypbXR1zR5ZR9SkqcDfGQdxW8rgivMoqSwzZSqzpS4oNp9hRFxzGiEi0gSAeUh8chH87Z0/b860087OxZ2LMerEkk/c1b952a2g1yLGxbBZY9ZC5wSBtuBn3qoJFYtjThumkLjHtp8viqGvSqQ94+k9F3lrcZdJYaxly38dWddK+5YipwwKkdQRgj7V81GLxPOqJx2TcLEl08pGREvh/mY4/oDVtEVVXZE0n4iULjutAMmf4snTj33NT/mzixtbSSRfqxhP5icZ+3X7VeWeFRyfMPSWq4Xc5TeiS8MGLJyHaNN3pj3zqK58JOc5K/5dPat+FAqEcp85wrCkLvIZArMzsDgkAuw1ZJ2GfLyrUWVxf3z99G8inX4OixoucHqfEfLAB6b1vU4/tW/UcdG7o00nSjly3SJ1x3mSGzAMpOW+lVGSffHp71BuJSRy3QuUaZnaJ54VcACPQraT13UsmQB7Zz54/N9tLFPM0q6zNiOF9S7AFScIDkHbHTzPrUktOUHMlrI2kJHb91IhznOlxjH/ANn/AE15y5SaxsRqtWtczcFHZr6/jUjUPNN54bkynQ0oj7vHhICgnA+D871yeDq1xxI4GmJJCB6MTqBz6grUxteR4lggiZi4ifvScAd4x8iPTp9hUjWBRnwjxbtsN/n1oqTfvM2UrCpNfqvx15PPz+hDOGcomeztFk8BRtb7YZl30rnyOMdamtddzcrGhd2Cqu5YnAH3qH8B493/ABWfQ5eJol0dcDSFzgH/AImNbNI4RNiqVq4wW8sLwW5vrTi1v+Je3jx3uC8mlds5GcnzbcVtxUX5Y4aEvL2QkamlwBkEhT4846jOr9D6VKK9RzjU320pShmXW/qc0pSvRIFKUoBSlKAUpSgFKUoDg11C2UHUFXV64GfzrupWMDJVfMfZrdS3UskRR0kYuCzYIz5EYPT1rp/1SXAiZjIhkAysYz4j6FzjG3tVtUqI7Kk22Xsen7yEIwi1hY5dRAOzPgFzatN30fdo4XGSpJZSfIE7YJ/St7z/AAhuHy7brpYfOtf8iakOK4dARg7it0KShDgRT9IVpX0pzmknJcvhggHKfKTzaZrkYTu9EUYOMKylSSB0ypPv4smtnZdnccbn9tNozkRh9I6+ZHX7YqWgVzXqNOKKulYUYRSay1zI1Z8tW0N1reRpJzlkErgkDPULgeuM+Wax+aubvw1xBEpG7K0xxnCFsYHud/yrQ82Wkl3xJ0j2eGINH/xEHV18j49visPiPK85tjdyh2neQMyY3C9BkdQc428hWqUpLKiiuqV5xU4UYYSe/wAN+8md1zaFnnjVNSW8RkkfPRx+4B5/96h/FuM3FybRO8cLcIgcL4cuJGDEY6eX5CtjNydczyyyK6xRXWHkDA6lydWgrjqD7ipNZ8nwx/hz4mNupVMnYlurEeudx5CvWJz0fnX8GyVO5ucp6Lw5/ghVha3FzaXNujGTuplwrN9SAsSuT6kA1teQuHSC5nklgMOVAQaCoAz9Iz12AqYcO4THbhhGunWxdtycsfc1mAV6VPDT6iRSsMShOb1X9/k0XAuVFtZpZdbO8p3z5Atn77+ZrfUpWxJLYsKdONNcMVoKUpWTYKUpQClKUApSlAKUpQClKUApSlAKUpQClKUBqIOXUW8e61MXdQunbAAAHyfprbaaVzWMHiMIwzhHGK5pSsnsUpSgFKUoBSlKAUpSgFKUoBSlKAUpSgFKUoBSlKAUpSgFKUoBSlKAUpSgFKUoBSlKAUpSgP/Z"/>
          <p:cNvSpPr>
            <a:spLocks noChangeAspect="1" noChangeArrowheads="1"/>
          </p:cNvSpPr>
          <p:nvPr/>
        </p:nvSpPr>
        <p:spPr bwMode="auto">
          <a:xfrm>
            <a:off x="155575" y="-922338"/>
            <a:ext cx="1924050" cy="1924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44016" y="188640"/>
            <a:ext cx="5868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accent3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 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006B3C4-E6C9-254E-A1AA-FD71ACAB6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71" y="3394505"/>
            <a:ext cx="3708357" cy="297802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3A9AA6D-13BF-7A4A-9745-74A3AE53F4C4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1675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251520" y="1268760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800" dirty="0">
                <a:latin typeface="Arial" pitchFamily="34" charset="0"/>
                <a:ea typeface="Verdana" pitchFamily="34" charset="0"/>
                <a:cs typeface="Arial" pitchFamily="34" charset="0"/>
              </a:rPr>
              <a:t> Ausgewählte Methoden</a:t>
            </a:r>
          </a:p>
          <a:p>
            <a:endParaRPr lang="de-DE" sz="8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800100" lvl="1" indent="-342900">
              <a:buFont typeface="Courier New"/>
              <a:buChar char="o"/>
            </a:pPr>
            <a:r>
              <a:rPr lang="de-DE" sz="2000" dirty="0">
                <a:latin typeface="Arial" pitchFamily="34" charset="0"/>
                <a:ea typeface="Verdana" pitchFamily="34" charset="0"/>
                <a:cs typeface="Arial" pitchFamily="34" charset="0"/>
              </a:rPr>
              <a:t>Pareto-Prinzip:	</a:t>
            </a:r>
            <a:r>
              <a:rPr lang="de-DE" sz="1500" dirty="0">
                <a:latin typeface="Arial" pitchFamily="34" charset="0"/>
                <a:ea typeface="Verdana" pitchFamily="34" charset="0"/>
                <a:cs typeface="Arial" pitchFamily="34" charset="0"/>
              </a:rPr>
              <a:t>80% der Ergebnisse können auf 20% Ursachen zurückgeführt werden</a:t>
            </a:r>
          </a:p>
          <a:p>
            <a:pPr lvl="1"/>
            <a:r>
              <a:rPr lang="de-DE" sz="1200" dirty="0">
                <a:latin typeface="Arial" pitchFamily="34" charset="0"/>
                <a:ea typeface="Verdana" pitchFamily="34" charset="0"/>
                <a:cs typeface="Arial" pitchFamily="34" charset="0"/>
              </a:rPr>
              <a:t>			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 b="1" dirty="0">
                <a:latin typeface="Arial" pitchFamily="34" charset="0"/>
                <a:ea typeface="Verdana" pitchFamily="34" charset="0"/>
                <a:cs typeface="Arial" pitchFamily="34" charset="0"/>
              </a:rPr>
              <a:t>Eisenhower-Modell: </a:t>
            </a:r>
            <a:r>
              <a:rPr lang="de-DE" sz="1600" dirty="0">
                <a:latin typeface="Arial" pitchFamily="34" charset="0"/>
                <a:ea typeface="Verdana" pitchFamily="34" charset="0"/>
                <a:cs typeface="Arial" pitchFamily="34" charset="0"/>
              </a:rPr>
              <a:t>	Arbeitsaufgaben in Quadranten ordnen und bearbeiten:</a:t>
            </a:r>
            <a:endParaRPr lang="de-DE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1"/>
            <a:endParaRPr lang="de-DE" sz="1200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1"/>
            <a:endParaRPr lang="de-DE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5602" name="AutoShape 2" descr="data:image/jpeg;base64,/9j/4AAQSkZJRgABAQAAAQABAAD/2wCEAAkGBhQQEBQUExQWFBQVGB0VFBUYFxkbHxQZGhQXGBwYHxUcHCceGhokGRYcHy8iIyopLCwsFx4xNTAqNSYsLCkBCQoKDgwOGQ8PGi0kHiQwLzQpKywsLy4tNS4sMCoqLCwuNCwwKiksLzYsLC00LywpLCwuLCwsLyosNCwsNCk1Kf/AABEIAMoAygMBIgACEQEDEQH/xAAcAAEAAgIDAQAAAAAAAAAAAAAABgcEBQEDCAL/xABCEAACAQMCAwcCAwUECQUBAAABAgMABBESIQUGMQcTIkFRYXEygRSRoSNCUnKxCDOCwRUXQ1NikqLR8CU0RIPhFv/EABsBAQACAwEBAAAAAAAAAAAAAAAEBQEDBgIH/8QAMxEAAgEDAgIGCQQDAAAAAAAAAAECAwQRITESQQVRYYGR8AYTIjJxobHB0SNC0uEUFTT/2gAMAwEAAhEDEQA/ALxpSlAKUpQClKUApSlAKUpQClKUApSlAKUpQClKUApSlAKUpQClKUApSlAKUpQClKUApSlAKV8TzKilmIVVBLMSAFA3JJOwGPOotwbtMs7y+NpbuZXCM5kA8B0kZUMd2O+cgY2O9ASytZzNxB7ezuJowrPFE8iq2cMUQtg4IPlWg527VLThTCOQtJORkQxgEgHoWYkBc/n7V1ckdpNtxtJYlRo5Avjicg5RvDlWHUb4PQjIoD47JefZOL20zzCNZI5dOmMEAIUUqdyTnOrz8qnOa8q8mcEu5DfwwXUlu9vG0zIhYd+0JZdOpWBH1H169PMWH2fc5T3fL/Ellld5baGXRIWOrS1s7JlupIZW369PSgLj/Erq06hq/hyM9M9OvSuzNeTLDleOTg1zflnE0NwkagEaSrBCSRjOct1z5Vatp2izWnK0F0za7l9UETNvuJHUMc/UVRM79SBmgLermvM/FOYOK2NraXr8QkL3ep0hO4CLpwxB8PiyNgNgR8VdHF+0GHhtjbzXrZlljU93GPFI+gFsKTgAE9ScDIoCYUqH8k9qNpxV2ji1xyqNXdyAAlfNgQSDjI996mFAKUpQClKUApSlAKUpQClKUApSlAKUqqeeu1OaLikHD7Tu0YSJ38k2ytqIbus48KlTgtufFgYxkgTHn3kleLWywPK8QWRXyu+QM5UqTg5B2JzggHfpVMWvC04LzVBFHq7ksiLqOSVmjCbnz8bfpXosVQv9ouyMV5Z3SkglCgI8jFIHBz6/tf8ApoCadsHMS8MijuooY2vJMwRTsgJiXBZjv1PoPc+4NacOWXgfHbWWeUSrdKsksoAVWW42c+mFk8WdshQcDNSywS85oV1u7b8NZFddtKv1JKOjAvvKrKSpwAvTGCM1ueAdhFrC6PdTS3hj2jR/DGoByBoyTgemrHtQEQ5YiFrzdcQkeGZplx7SJ3w2+1Y3ZzwG6gj4zb9xNpktZo4z3bYkkRZEUK2MFiHOAPWr9SwjDmQIgc4y4UajgYGWxk7bV30B584VydeLy5eQG2mEz3KOsZQ6mUCPLBfMbH8q+uZOUrocrWYaF1e2lkeaMqdSo0kviK9cDUD8HPSvQGoVC+0Oz4szQycMkRRHq7yM4zIT0+oaSAB023P5AUhx/mBeLz8JtogyiOOK2YMOkjSBGI33XCoc/Nbnno3F7zK0cMKTtbaRDbyEBWWNBIV6rnLEnGd+nSpHyP2dcQm4sOI8TVUKHUFymXZV0JhU8KqvX5A96lfPXZLFxGcXMUz2t0oA71BkNpGFJAIIYDbUCNvI4FAQ/k/hV/PzI17d2slqBGzN4ToOIRCFEnRifq6+VYNr2ocZvrq4lsY1eC38Rt9CkmPVgejs5AydJz1wPKpdxbjd7y/YW2tW4gBK34m4JbwIW2XfJBOcBm8I048xUE7KOK/+r3l6imCxCSyT6skRozakXI2L5GwG+xxQF9WvFBog74CCWYDELOudenUyAg4cjfp6Vn15yW5l5l4q08jtBYWnjZ86e4iU6vq8pX05z5Y9FAqxez3tUPFL2eBLciCMZimBOVQYUd5k/Ux3GN/I5wWoCyKUpQClKUApSlAKUpQClRDtPtb+Syxw46ZQwZ8Npcqu+EPTOoDOTuBjzqD8lduulvw3FUMUqnSZtJG42xJFjKN7jb2HmBmc19rt2t1cQ8OtBOlp/wC5kZXbBBwcKjDABBGTnOCcADNaLiaRc12ck8EJh4jagal6rMpyQneYAycHTnBByNwc1g9oPC7vhN1Pf2D5tb5TqljwwTvNz4hkDxeJXHrsc118p81yvFZ8O4MkkMuvvbud1U6mxhiw3HdD3xsqAb9QJn2Ldo73SmwutX4mEHQzA5dF2Kt6OvTfqPcHNkcT4FBdGMzxJL3Ta49YyFYjGcHY7etc2XBYYZJJUjRZZiDK4UAyEADJP2/Pes6gOAK5pSgFKUoCnudlaDiEjIWQtiQMDjqu5BHlkEfatpy92lumEuQXX/eD6h8j9756/NZ/ahwcsiXCjOjwP/KTkH7MSP8AFVb1WVJzpVHg5G4qVbS5lwPGdezUv6xvknjEkbBkboR/561kVW/ZZxYh5ICdiO8QehGzf5H7VY+an058cVI6S0uPX0lPxBFRnnnlL8bwye1g0xM4BTYBSyurgEDoCVxn3z5VIbe5WQAowYHzUgj8xXdWwkpp6o8rzz3y28XA1tTDK0xaUDIa5YtlCx6aFA+oEghFO2nebcW5og5ashYWRWW/feeUAERudiSPNh0VPIbnrhrl4rw/vo3VWMUhVlSVQC0RYY1LkbGqIHBYOWs3N6Vu+IuS1tDklY/Ef27sdySd/XOw3yyjJu+Q+fL6xu4LLiwci6VWgdyC6FyQqt54LDTht1OPLpdArz7yfy+91OOM8ZmEUKsHi7w6e+ZfEgVfKMY2UDxY2GMk25y92j2F/KYbe4DybkKVZSwHUrqA1bb4G+ATigJPStX/AP01t+LFp3yfiSpfugckAb7+hxvg743xitpQClKUApSlAcGvMNjDayX19bcZLxXEkuUuwT+ycFtiDkd2wYYyMYA3GxHp6opzn2Z2fFfFMpSUDCzRkBsehyCGHsR8YoCl7C8v+AXkVtDNDewXJAjiVw8c6uwX6QcxsScZ6H/iANeibDhUMGe6ijiz10Iq5+dIGag/JHYvbcNnE5keeVc92WAVY8jGQozlsEjJP2FWHQCuK5rHvZzHG7AZKqWA9SATisN4WTKWXhHZLMqKSxCgdSTgD7mo1xPtGs4dhJ3rekY1f9X0/rVS8Z5invGzNIWHUJ0Vfhen+da2qqpfvaCO2tfRiOFK4nr1L8lgcR7XZWJEMSIvq+WP5AgD9aj9zz7euwPfsuOgUBR+QG/3qP19IhJwASfQDP6VClcVJbyL+l0VZ0VpTXfr9S3f9Ylp+GQTsJHdB3saLqGSNwfL9a1V1yRDeRC4sH8Lf7Ns4znBAPVSD5HNV+LHH946p7fU3/KucffFTHk/ntLXu7cRExFvFIW8WWP1aAMADbbPQVLp3PG+GrjByHS/ozb1aTdFOUvt2eWYPDbGexvIWlRo8SAFiNsE4bDDY+EmpZ2h8zFALaI+Nv7wjqAei/J/p81KuO8UW2t3lbBAGw/iJ2C/c1E+QuXzITeTjU7ktHn9Xx+g9BU71fAuCD3+h85dtKi3bUpe9q+xf2bDkTlL8KneyZ71xuvkg64x5t6/+Zl1cAVzUiMVFYRc0KMaMFCIrTcw8o2t/wB1+JhWXum1pnyPocdVO2VOxwK3NK9G484cZh/0xxi7/G3ItbOyLKQSB3cavoCIh27xiNzg9eh2WtNxaeC5u4IeB2kqSRElZgzmSU/xEE4RR11HHXfAqzu1bsutJpPx8k/4VBj8WdBbWMhQygdHJKr6HIPUHMTg7UrexT8LwSyJZtu+lBeSU+vdr4mPmMnA/hoCV8hdj6cPYX3EJgZ0PeDx6UiPUs0hI1t8kL1+qrQ4XxWK6iWWCRZI2yFdTkHSxU7/ACCK82vwXiHFOJQ2vFLiS3eZe9jWUZGDqwFiUhUY4YAHT0x1wDf3JfJsXCrbuIWkdSxctI2SWIAOAAAo2Gw/XrQG/pSlAKxuJ3oghklIJEaNIQOpCqWx+lZNdV1MiIzSFVQDxFiAAPcnbFAebeXLHjN6st/ZXJaR5G72JJsMDkHeJvBjHQegreWXbjxCwk7riVpqPqVMMmM/VjGhh6YAHvXHEeyxTcNNwXiMO5yIluAGTcHSJEJyvs3t161tOB9nF6s7X/Fm/GdxC4jtwe+aXwthcYxjxHA3JJoCyeTedbfisHfW5Ox0yIww0bYzgj0x0I2P2ON/VS/2eeX3htbi4dSguHURqQfpjD+IZ3wWkI3/AIKtqgFVR2r3U4uFQlhAVGkAnSzb6s+p9j5YqY8+8xyWVsHiALu2gEjIXYnOPXbaqa4hxOW4fXK7Ox8yensB0A+Krb6sserW51no9YTlUVy8cKytd89hi0pSqc745X86+zO2MZwPQbD8hXXSh5cU9xSlfUchU5HUdD6UMvbQsHl7hsf+jtN/KYYzJrhBfS2NODhTnIPkMe/nWde9qUECCO1iMgUBVLeFQBt06n8hVYyyliWYliepJyT9zWw4bwTvAHldYIf94/72PJE+pz8be9TY3M0lGHictU6CtFWldXOspclovh1v7ls8j85HiCyB0CPHjOkkgg5wd+h26VKaqCDnmGxjMVjCTn6ppern10j9BkY9K7OUOdbya+jR3MiyHDJgYUYPiGBtjGam07uKxGTyyjuuhasvWV6ceCC1Sb1x56y26VwK5qwObMTivDI7mCSGUao5VKOPUEYO/kfeqGvOcJrW5k4fwbhwt5UYxvIE76ZsEAtq3AXbOWLDGDtXoSqq7YOZ7m2lt7SwAjnvW8cqgBmOpY0UP5Ek/UdwAOlAa7kbsovWvo7/AIpMTJGQ6Rl9blhuupvpVQTnSuenlVzCvLFpwNg16bziZtbq0OArM7GZvF9L6w53H7oOzA9KvPsi5jmv+FxyT5aRWaMuf9oEOzfODgnzKmgJpSlKAVUvbwrzNw20DlIrm4KyNjODmJFJGd8CVjj29qsvj920NpPImzJFI6kjOCsbMNvPcVT/ACn29Q9wP9Iq8k6uSrRwpgLgY/eGG69BQEJn5Fso+I3lpPfG0EDDuHkj196pGTqYaQCAV8t8n0qzf7PWs2l1ly8Qn0xE53xGMkA7gEFTio5zZzzwDibiSeC6EoGnvEAUkDoD48H7jNWr2dz2b8PiNgjR2+WChhhiQxDE5JJJI6k0BJQK5pWLxOJ3hkWM6XZGCN6MVIB+xrDeDKWXg0PNvNVnCjRz6ZiesIAY/fyX71VfEeYtZIghitk9EUaj8yHfPxivqXk+6Qkyx90oPikkZVX51Z8X2zmsaSaGIYjHfP5yOPCP5Yz1+X/5RVHXrTqP2lg+idH2NtbxxTbqP4+z+F35ZgmNiNRzg/vHz+5618V9Sys5yxJJ8z/T/wDK5MRHXb56/lUM6Fae8fFcUpWDYKUpQH0rYOa5llZzliSfU/0+K+K5oeeFZyZlnax9ZpNC/wAKjU7fA6L8sfsa2R5sMSlLRBbr0LjxSP8AzSHp8DFaCu+1kRTl014/d1aQfkjfHsMfNbIza20Ita2jP2qmZdUeXhs+8nfZhxG6luX1PI8Ok6yxJAbI04J8+uw8qtMVTHCu0K5jkjVFjWLIXuUjAGCQNju2fv8AnVzirmzmnDCecHz/AKdoVIXCnOCipLRLs6+0VA+1HlaC5/C3Et2tk1tKCszY8/FpGSBq1ICPg7VPKjnPnLdvf2bR3UhhhRhK0gZV06QdyzgqBv5ippQlYc2xcv3l+bqe/bJVA8cSt+0ZQBqMgjPVQoIXH09am3AO0fhi2UxtdS29killEZXZiQAoPUltt/M5PrUCtOA8rRnxXTy4/ieXf7xxr+lbflHmvl+CS4t4U7pJMRM8ut1uV1EADUWON8+IDrQFj8o82Q8TthcQagpJUqwwVZcZB3I8wdvWt3WJwzhcVtGIoI1ijXOEQYAycnb5rLoDE4tY9/byxZ097G8erGdOtCuceeM1A+UuxKztoCl1HHdSaywkKsuFIGFxq8sH86selARCTsk4U3/w4x8Fx/RqkHBeBw2UKw26COJSSFBJxk5O5JPU1n0oBWNxKdkhkZF1OqMyr/EwUkD7nasmuDWHsZTw8nnu+4lPeyZdnlc9FGTj2CDpXy/De7/vmCH/AHa4Z/uAcL9zn2qV9pPFZYrpoU/YxlQSUAUy53JLDBbfbGfKob+BfRrKkJ5MdgfjP1fbNc7Vjwya3Z9Ssqrq0YSWIReyW/2S8DlroDZF0+/Vj/i8vsBXQTXFK0lpGCjsKV3Wtk8pxGjOfYZx8noPvXZLaLH9bgt/ChDY+X+n8iaYe55dWCfDnXqMWlcmlYNhxXbb27SMFRWdj0VQST9hU65Q7NDKBLdAqh3WLoze7Hqo9uvxVg8J5bt7VmaGMIXADYz0HkM9OvlU6lZTnhvRHNXvpFQoNwprikvDPnqKj/1d3vdmTucY306hqI9lH9M5rOsOy26liDlkjJGRG2c+2cDY+1XFXBIHXapqsKa6zn5+kt41phd3y1IZyTyAtpiWcB5/IdRH8ere/wCVTWtbxLjsVuHLt9Cq7AAkhWfQD8aq0lh2iRSzCPQ6q7FY5D0YjHl1HX9RUmEYUkoo5u86TVarxV5+0/PcbrjnHktEVnBOpgigeZP9ABvWq7ROU34pYtbJKIiXVskEghWzpIG+Oh+VFQzmHjkt4yMSgi77TCg+o4I8RPpgj8+lWyteoT4myBa3Xr5zxssYKwsf7PlgIkEpmaQKNbCTAZsbkDTsM+VYPC/7PFutxM00jNCT+wVGKsg1H6mIwxxirfpWwnnxDFpVVyTpAGT1OBjc+tfdKUApSlAKUpQClKUBFO0a+MFp3iIrNqChmUN3YP7wyMZ2x96pue5eZ9Ts0jnzOSfj49q9FzwK6lWAZTsQRkH7VWnOfNH4GdoLSGOJlUFpQgz4hnw+Q2PU5qsvKWXxt6HV9A3jj+hTp8U985xp8/kRKLlaXSHmK28Z/elOkn4jHjb8qGe0h+hGuX/ik8Ef2jU6m/xEfFay6vHlcvIzOx6sxJJruXhUmkM4EaHoz+HP8q/U32Bqtyv2o65wk/8Aon3R0X8n50Ob3jMso0s2E8o1AVB/gXb881hV2yaR0y3udvyH/euqtbbe5MpQhCOILCFWRyByEGVbm4U9Q0UZ26HIdv8AIfnUM5Wgje9gWX+7LgMPXY4HwWwPvV+E4HwP6CrCyoRm3OXI5b0j6RqUEqFPTKy32dS+5pePc2xWjBCGkkbcRoMnHqfSknNkcdv30ySQ76Qjr4ieuw8x7+xqA2HFpCbq4WWNJWJJZz41UDIVFxgk7Lnyx719cR/EyQWck6yyRDUzsN2yZDg5PTwacEjG9WPrXjKPkf8AspvilHuWNN8ZfMkXEu0ZTbu0CN3gIBDqfADnDnH/AJk1ouLcRleyVpLnvlnlCyAAgRhV1FMYHmQTt5CpBwzh/f28iW8T23eYEk04LNICN8ZOT8nbfb22/DOV7eC3EDBZATqOvB1NsMgeXQDb0rLjKXPke1TuLhZlLRrfVLP38CFoWvZr5oQ7RdxoTAJzo0lAB1ySpOOu5rPsOUJgLDwY7tjLMSR4csG0kZzkgBdqnlvbJGulFCqPIDA/KsC+5qtoCFkmUE5wBluhwc6Qcbgjf0NZ4EtZedcm7/Bpw9utLXwW+eZrZez+2M6yqGQhg+gEaSQc/SRsD6A1IbibQjNgtpBOAMk4GcAeZqAc283sl3F+HmLKoUtGv0sSc4LeeVx8fepzwySVoVMyqshGWVei77DPmQMA++a9QcctI3W9Si5zhSWHzfIi1l2gNoklmgKRBlRCOpJzkHOM4Azt8V1y9pqG3Z0TEwYKI2PUHfVkdRgf0rQtbzXdteBQ0sguAxGcnADjYH09BUkj7PlZ3l14MkRAUr/du6aS3vjJ29615qPbzuQIVLyaxTeV1vv1JFwDiwu7dJgpXVnwnfBDFTv8itjWFwXhS2sCRKSQg6nzJJJP5k1nVvWcal5S4uBce/MUpSsmwUpSgFKUoBWj4/ypbXR1zR5ZR9SkqcDfGQdxW8rgivMoqSwzZSqzpS4oNp9hRFxzGiEi0gSAeUh8chH87Z0/b860087OxZ2LMerEkk/c1b952a2g1yLGxbBZY9ZC5wSBtuBn3qoJFYtjThumkLjHtp8viqGvSqQ94+k9F3lrcZdJYaxly38dWddK+5YipwwKkdQRgj7V81GLxPOqJx2TcLEl08pGREvh/mY4/oDVtEVVXZE0n4iULjutAMmf4snTj33NT/mzixtbSSRfqxhP5icZ+3X7VeWeFRyfMPSWq4Xc5TeiS8MGLJyHaNN3pj3zqK58JOc5K/5dPat+FAqEcp85wrCkLvIZArMzsDgkAuw1ZJ2GfLyrUWVxf3z99G8inX4OixoucHqfEfLAB6b1vU4/tW/UcdG7o00nSjly3SJ1x3mSGzAMpOW+lVGSffHp71BuJSRy3QuUaZnaJ54VcACPQraT13UsmQB7Zz54/N9tLFPM0q6zNiOF9S7AFScIDkHbHTzPrUktOUHMlrI2kJHb91IhznOlxjH/ANn/AE15y5SaxsRqtWtczcFHZr6/jUjUPNN54bkynQ0oj7vHhICgnA+D871yeDq1xxI4GmJJCB6MTqBz6grUxteR4lggiZi4ifvScAd4x8iPTp9hUjWBRnwjxbtsN/n1oqTfvM2UrCpNfqvx15PPz+hDOGcomeztFk8BRtb7YZl30rnyOMdamtddzcrGhd2Cqu5YnAH3qH8B493/ABWfQ5eJol0dcDSFzgH/AImNbNI4RNiqVq4wW8sLwW5vrTi1v+Je3jx3uC8mlds5GcnzbcVtxUX5Y4aEvL2QkamlwBkEhT4846jOr9D6VKK9RzjU320pShmXW/qc0pSvRIFKUoBSlKAUpSgFKUoDg11C2UHUFXV64GfzrupWMDJVfMfZrdS3UskRR0kYuCzYIz5EYPT1rp/1SXAiZjIhkAysYz4j6FzjG3tVtUqI7Kk22Xsen7yEIwi1hY5dRAOzPgFzatN30fdo4XGSpJZSfIE7YJ/St7z/AAhuHy7brpYfOtf8iakOK4dARg7it0KShDgRT9IVpX0pzmknJcvhggHKfKTzaZrkYTu9EUYOMKylSSB0ypPv4smtnZdnccbn9tNozkRh9I6+ZHX7YqWgVzXqNOKKulYUYRSay1zI1Z8tW0N1reRpJzlkErgkDPULgeuM+Wax+aubvw1xBEpG7K0xxnCFsYHud/yrQ82Wkl3xJ0j2eGINH/xEHV18j49visPiPK85tjdyh2neQMyY3C9BkdQc428hWqUpLKiiuqV5xU4UYYSe/wAN+8md1zaFnnjVNSW8RkkfPRx+4B5/96h/FuM3FybRO8cLcIgcL4cuJGDEY6eX5CtjNydczyyyK6xRXWHkDA6lydWgrjqD7ipNZ8nwx/hz4mNupVMnYlurEeudx5CvWJz0fnX8GyVO5ucp6Lw5/ghVha3FzaXNujGTuplwrN9SAsSuT6kA1teQuHSC5nklgMOVAQaCoAz9Iz12AqYcO4THbhhGunWxdtycsfc1mAV6VPDT6iRSsMShOb1X9/k0XAuVFtZpZdbO8p3z5Atn77+ZrfUpWxJLYsKdONNcMVoKUpWTYKUpQClKUApSlAKUpQClKUApSlAKUpQClKUBqIOXUW8e61MXdQunbAAAHyfprbaaVzWMHiMIwzhHGK5pSsnsUpSgFKUoBSlKAUpSgFKUoBSlKAUpSgFKUoBSlKAUpSgFKUoBSlKAUpSgFKUoBSlKAUpSgP/Z"/>
          <p:cNvSpPr>
            <a:spLocks noChangeAspect="1" noChangeArrowheads="1"/>
          </p:cNvSpPr>
          <p:nvPr/>
        </p:nvSpPr>
        <p:spPr bwMode="auto">
          <a:xfrm>
            <a:off x="155575" y="-922338"/>
            <a:ext cx="1924050" cy="1924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44016" y="188640"/>
            <a:ext cx="5868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accent3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Zeitmanagement 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DF85B-D28F-476C-92F4-908E027677F9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959" y="2924944"/>
            <a:ext cx="3384376" cy="3392085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1A7101AD-EF2C-B942-A94D-6B2E25516E2D}"/>
              </a:ext>
            </a:extLst>
          </p:cNvPr>
          <p:cNvSpPr/>
          <p:nvPr/>
        </p:nvSpPr>
        <p:spPr>
          <a:xfrm>
            <a:off x="3923928" y="6597352"/>
            <a:ext cx="1440160" cy="2606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93378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12.1|1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12.1|1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12.1|1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12.1|13.1"/>
</p:tagLst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1530</Words>
  <Application>Microsoft Macintosh PowerPoint</Application>
  <PresentationFormat>Bildschirmpräsentation (4:3)</PresentationFormat>
  <Paragraphs>415</Paragraphs>
  <Slides>26</Slides>
  <Notes>21</Notes>
  <HiddenSlides>3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26</vt:i4>
      </vt:variant>
    </vt:vector>
  </HeadingPairs>
  <TitlesOfParts>
    <vt:vector size="34" baseType="lpstr">
      <vt:lpstr>Arial</vt:lpstr>
      <vt:lpstr>Calibri</vt:lpstr>
      <vt:lpstr>Courier New</vt:lpstr>
      <vt:lpstr>Verdana</vt:lpstr>
      <vt:lpstr>Wingdings</vt:lpstr>
      <vt:lpstr>Benutzerdefiniertes Design</vt:lpstr>
      <vt:lpstr>1_Larissa-Design</vt:lpstr>
      <vt:lpstr>2_Larissa-Design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kat</dc:creator>
  <cp:lastModifiedBy>Katja Kröller</cp:lastModifiedBy>
  <cp:revision>453</cp:revision>
  <cp:lastPrinted>2019-10-08T11:39:39Z</cp:lastPrinted>
  <dcterms:created xsi:type="dcterms:W3CDTF">2012-10-13T18:10:30Z</dcterms:created>
  <dcterms:modified xsi:type="dcterms:W3CDTF">2021-04-21T10:11:12Z</dcterms:modified>
</cp:coreProperties>
</file>